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712695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Naslov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i datum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471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FFFFFF"/>
                </a:solidFill>
              </a:defRPr>
            </a:lvl1pPr>
          </a:lstStyle>
          <a:p>
            <a:r>
              <a:t>Autor i datum</a:t>
            </a:r>
          </a:p>
        </p:txBody>
      </p:sp>
      <p:sp>
        <p:nvSpPr>
          <p:cNvPr id="12" name="Naslov prezentacij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Naslov prezentacije</a:t>
            </a:r>
          </a:p>
        </p:txBody>
      </p:sp>
      <p:sp>
        <p:nvSpPr>
          <p:cNvPr id="13" name="Tijelo razine jedan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104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5pPr>
          </a:lstStyle>
          <a:p>
            <a:r>
              <a:t>Podnaslov prezentacije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slov i fotografi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rh balona na vrući zrak gledan od iznad i izbliza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Naslov prezentacij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Naslov prezentacije</a:t>
            </a:r>
          </a:p>
        </p:txBody>
      </p:sp>
      <p:sp>
        <p:nvSpPr>
          <p:cNvPr id="23" name="Autor i datum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i datum</a:t>
            </a:r>
          </a:p>
        </p:txBody>
      </p:sp>
      <p:sp>
        <p:nvSpPr>
          <p:cNvPr id="24" name="Tijelo razine jedan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5pPr>
          </a:lstStyle>
          <a:p>
            <a:r>
              <a:t>Podnaslov prezentacije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ternativni naslov i fotografi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alon na vrući zrak gledan od ispod i izbliza"/>
          <p:cNvSpPr>
            <a:spLocks noGrp="1"/>
          </p:cNvSpPr>
          <p:nvPr>
            <p:ph type="pic" idx="21"/>
          </p:nvPr>
        </p:nvSpPr>
        <p:spPr>
          <a:xfrm>
            <a:off x="9226574" y="1270000"/>
            <a:ext cx="16840152" cy="111844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Naslov slajda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Naslov slajda</a:t>
            </a:r>
          </a:p>
        </p:txBody>
      </p:sp>
      <p:sp>
        <p:nvSpPr>
          <p:cNvPr id="34" name="Tijelo razine jedan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Podnaslov slajda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Broj slajd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slov i predzna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Naslov slajd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Naslov slajda</a:t>
            </a:r>
          </a:p>
        </p:txBody>
      </p:sp>
      <p:sp>
        <p:nvSpPr>
          <p:cNvPr id="43" name="Podnaslov slaj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Podnaslov slajda</a:t>
            </a:r>
          </a:p>
        </p:txBody>
      </p:sp>
      <p:sp>
        <p:nvSpPr>
          <p:cNvPr id="44" name="Tijelo razine jedan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predznaka na slajdu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edzna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jelo razine jedan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Tekst predznaka na slajdu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slov, predznaci i fotografi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odnaslov slaj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Podnaslov slajda</a:t>
            </a:r>
          </a:p>
        </p:txBody>
      </p:sp>
      <p:sp>
        <p:nvSpPr>
          <p:cNvPr id="61" name="Tijelo razine jedan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Tekst predznaka na slajdu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aloni na vrući zrak gledani od ispod, s plavim nebom u pozadini"/>
          <p:cNvSpPr>
            <a:spLocks noGrp="1"/>
          </p:cNvSpPr>
          <p:nvPr>
            <p:ph type="pic" idx="22"/>
          </p:nvPr>
        </p:nvSpPr>
        <p:spPr>
          <a:xfrm>
            <a:off x="8432800" y="1263848"/>
            <a:ext cx="16850011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Naslov slajda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Naslov slajda</a:t>
            </a:r>
          </a:p>
        </p:txBody>
      </p:sp>
      <p:sp>
        <p:nvSpPr>
          <p:cNvPr id="64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djeljak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Naslov odjeljka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Naslov odjeljka</a:t>
            </a:r>
          </a:p>
        </p:txBody>
      </p:sp>
      <p:sp>
        <p:nvSpPr>
          <p:cNvPr id="72" name="Broj slajd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Naslov slajda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Naslov slajda</a:t>
            </a:r>
          </a:p>
        </p:txBody>
      </p:sp>
      <p:sp>
        <p:nvSpPr>
          <p:cNvPr id="80" name="Podnaslov slaj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Podnaslov slajda</a:t>
            </a:r>
          </a:p>
        </p:txBody>
      </p:sp>
      <p:sp>
        <p:nvSpPr>
          <p:cNvPr id="81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nevni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Naslov dnevnog reda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Naslov dnevnog reda</a:t>
            </a:r>
          </a:p>
        </p:txBody>
      </p:sp>
      <p:sp>
        <p:nvSpPr>
          <p:cNvPr id="89" name="Podnaslov dnevnog re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Podnaslov dnevnog reda</a:t>
            </a:r>
          </a:p>
        </p:txBody>
      </p:sp>
      <p:sp>
        <p:nvSpPr>
          <p:cNvPr id="90" name="Tijelo razine jedan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Teme dnevnog reda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z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jelo razine jedan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Izjava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ažna činjen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jelo razine jedan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5pPr>
          </a:lstStyle>
          <a:p>
            <a:r>
              <a:t>100 %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Činjenične informacij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Činjenične informacije</a:t>
            </a:r>
          </a:p>
        </p:txBody>
      </p:sp>
      <p:sp>
        <p:nvSpPr>
          <p:cNvPr id="108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ribucij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Atribucija</a:t>
            </a:r>
          </a:p>
        </p:txBody>
      </p:sp>
      <p:sp>
        <p:nvSpPr>
          <p:cNvPr id="116" name="Tijelo razine jedan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“Istaknuti navodnici”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j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aloni na vrući zrak gledani od ispod, s plavim nebom u pozadini"/>
          <p:cNvSpPr>
            <a:spLocks noGrp="1"/>
          </p:cNvSpPr>
          <p:nvPr>
            <p:ph type="pic" sz="quarter" idx="21"/>
          </p:nvPr>
        </p:nvSpPr>
        <p:spPr>
          <a:xfrm>
            <a:off x="15436504" y="1270000"/>
            <a:ext cx="8167167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Vrh balona na vrući zrak gledan od iznad i izbliza"/>
          <p:cNvSpPr>
            <a:spLocks noGrp="1"/>
          </p:cNvSpPr>
          <p:nvPr>
            <p:ph type="pic" sz="quarter" idx="22"/>
          </p:nvPr>
        </p:nvSpPr>
        <p:spPr>
          <a:xfrm>
            <a:off x="15461772" y="7085972"/>
            <a:ext cx="8148414" cy="5432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aloni na vrući zrak gledani od ispod, s plavim nebom u pozadini"/>
          <p:cNvSpPr>
            <a:spLocks noGrp="1"/>
          </p:cNvSpPr>
          <p:nvPr>
            <p:ph type="pic" idx="23"/>
          </p:nvPr>
        </p:nvSpPr>
        <p:spPr>
          <a:xfrm>
            <a:off x="-124635" y="1270000"/>
            <a:ext cx="16859219" cy="112394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aloni na vrući zrak gledani od ispod, s plavim nebom u pozadini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slajda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Naslov slajda</a:t>
            </a:r>
          </a:p>
        </p:txBody>
      </p:sp>
      <p:sp>
        <p:nvSpPr>
          <p:cNvPr id="3" name="Tijelo razine jedan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Tekst predznaka na slajdu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Broj slajd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Aleksandar Miketa- Viši fizikalni terapeut - Centar Miket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Aleksandar Miketa- Viši fizikalni terapeut - Centar Miketa                                         </a:t>
            </a:r>
          </a:p>
        </p:txBody>
      </p:sp>
      <p:sp>
        <p:nvSpPr>
          <p:cNvPr id="152" name="Prevencija ozljeda djece,“sportaša”"/>
          <p:cNvSpPr txBox="1">
            <a:spLocks noGrp="1"/>
          </p:cNvSpPr>
          <p:nvPr>
            <p:ph type="ctrTitle"/>
          </p:nvPr>
        </p:nvSpPr>
        <p:spPr>
          <a:xfrm>
            <a:off x="1206496" y="2574991"/>
            <a:ext cx="21971004" cy="2419293"/>
          </a:xfrm>
          <a:prstGeom prst="rect">
            <a:avLst/>
          </a:prstGeom>
        </p:spPr>
        <p:txBody>
          <a:bodyPr/>
          <a:lstStyle>
            <a:lvl1pPr>
              <a:defRPr sz="10000" spc="-200"/>
            </a:lvl1pPr>
          </a:lstStyle>
          <a:p>
            <a:r>
              <a:t>Prevencija ozljeda djece,“sportaša”</a:t>
            </a:r>
          </a:p>
        </p:txBody>
      </p:sp>
      <p:sp>
        <p:nvSpPr>
          <p:cNvPr id="153" name="Kako pravilno razvijati potencijale bez ozljeda"/>
          <p:cNvSpPr txBox="1">
            <a:spLocks noGrp="1"/>
          </p:cNvSpPr>
          <p:nvPr>
            <p:ph type="subTitle" sz="quarter" idx="1"/>
          </p:nvPr>
        </p:nvSpPr>
        <p:spPr>
          <a:xfrm>
            <a:off x="1206500" y="5091202"/>
            <a:ext cx="21971000" cy="1905001"/>
          </a:xfrm>
          <a:prstGeom prst="rect">
            <a:avLst/>
          </a:prstGeom>
        </p:spPr>
        <p:txBody>
          <a:bodyPr/>
          <a:lstStyle/>
          <a:p>
            <a:r>
              <a:t>Kako pravilno razvijati potencijale bez ozljeda</a:t>
            </a:r>
          </a:p>
        </p:txBody>
      </p:sp>
      <p:pic>
        <p:nvPicPr>
          <p:cNvPr id="154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port i Prevencija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/>
          <a:p>
            <a:r>
              <a:t>Sport i Prevencija</a:t>
            </a:r>
          </a:p>
        </p:txBody>
      </p:sp>
      <p:sp>
        <p:nvSpPr>
          <p:cNvPr id="157" name="Sport je sastavni dio čovjekova života, različite dobi i društvenog položaja…"/>
          <p:cNvSpPr txBox="1">
            <a:spLocks noGrp="1"/>
          </p:cNvSpPr>
          <p:nvPr>
            <p:ph type="body" idx="4294967295"/>
          </p:nvPr>
        </p:nvSpPr>
        <p:spPr>
          <a:xfrm>
            <a:off x="1206500" y="4248504"/>
            <a:ext cx="22401545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Sport je sastavni dio čovjekova života, različite dobi i društvenog položaja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Fizička i psihička aktivnost , po utvrđenom skupu pravila u cilju takmičenja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Prevencija je skup mjera kako bi se spriječile bilo kakve neželjene pojave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Sport = Zdravlje ?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Digitalno doba i problemi modernog doba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Obitelj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Tjelesna i zdravstvena kultura</a:t>
            </a:r>
          </a:p>
        </p:txBody>
      </p:sp>
      <p:pic>
        <p:nvPicPr>
          <p:cNvPr id="158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Motorni razvoj djeteta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>
            <a:lvl1pPr defTabSz="2316421">
              <a:defRPr sz="8075" spc="-161"/>
            </a:lvl1pPr>
          </a:lstStyle>
          <a:p>
            <a:r>
              <a:t>Motorni razvoj djeteta</a:t>
            </a:r>
          </a:p>
        </p:txBody>
      </p:sp>
      <p:sp>
        <p:nvSpPr>
          <p:cNvPr id="161" name="Jasno je definiran i proučavan…"/>
          <p:cNvSpPr txBox="1">
            <a:spLocks noGrp="1"/>
          </p:cNvSpPr>
          <p:nvPr>
            <p:ph type="body" idx="4294967295"/>
          </p:nvPr>
        </p:nvSpPr>
        <p:spPr>
          <a:xfrm>
            <a:off x="1206500" y="4248504"/>
            <a:ext cx="22401545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Jasno je definiran i proučavan 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Predškolska dob i razvijanje motoričkih znanja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Djeca nisu kopija odraslih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Aktivnost treba biti prilagođena dobi 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Sustavno razvijanje sposobnosti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Sport je igra, zabava i veselje</a:t>
            </a:r>
          </a:p>
        </p:txBody>
      </p:sp>
      <p:pic>
        <p:nvPicPr>
          <p:cNvPr id="162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Utjecaj na razvoj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/>
          <a:p>
            <a:r>
              <a:t>Utjecaj na razvoj</a:t>
            </a:r>
          </a:p>
        </p:txBody>
      </p:sp>
      <p:sp>
        <p:nvSpPr>
          <p:cNvPr id="165" name="Jača samopouzdanje i motivaciju…"/>
          <p:cNvSpPr txBox="1">
            <a:spLocks noGrp="1"/>
          </p:cNvSpPr>
          <p:nvPr>
            <p:ph type="body" idx="4294967295"/>
          </p:nvPr>
        </p:nvSpPr>
        <p:spPr>
          <a:xfrm>
            <a:off x="1206500" y="4248504"/>
            <a:ext cx="22401545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Jača samopouzdanje i motivaciju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Razvija se pozitivna ali i realistična slika o sebi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Uče se grupna ponašanja i norme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Socijalizacija među vršnjacima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Stjecanje motoričkih vještina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Poboljšavaju se funkcionalne sposobnosti organizma</a:t>
            </a:r>
          </a:p>
        </p:txBody>
      </p:sp>
      <p:pic>
        <p:nvPicPr>
          <p:cNvPr id="166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Utjecaj na razvoj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/>
          <a:p>
            <a:r>
              <a:t>Utjecaj na razvoj</a:t>
            </a:r>
          </a:p>
        </p:txBody>
      </p:sp>
      <p:sp>
        <p:nvSpPr>
          <p:cNvPr id="169" name="Koordinacija pokreta cijelog tijela, ravnoteža, gibljivost, preciznost ekstremiteta…"/>
          <p:cNvSpPr txBox="1">
            <a:spLocks noGrp="1"/>
          </p:cNvSpPr>
          <p:nvPr>
            <p:ph type="body" idx="4294967295"/>
          </p:nvPr>
        </p:nvSpPr>
        <p:spPr>
          <a:xfrm>
            <a:off x="1206500" y="4248504"/>
            <a:ext cx="22401545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Koordinacija pokreta cijelog tijela, ravnoteža, gibljivost, preciznost ekstremiteta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Opći aerobni i anaerobni kapacitet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Motorička znanja iz pojedinih sportova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Uvid u vlastitu sposobnost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Razvoj društvenosti, suosjećanja, odgovornosti, uklapanje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Disciplina i samodisciplina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Zdravi natjecateljski duh</a:t>
            </a:r>
          </a:p>
        </p:txBody>
      </p:sp>
      <p:pic>
        <p:nvPicPr>
          <p:cNvPr id="170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port = Igra ?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/>
          <a:p>
            <a:r>
              <a:t>Sport = Igra ?</a:t>
            </a:r>
          </a:p>
        </p:txBody>
      </p:sp>
      <p:sp>
        <p:nvSpPr>
          <p:cNvPr id="173" name="Igra je karakteristika ljudskog bića iako ih primjećujemo i kod životinja…"/>
          <p:cNvSpPr txBox="1">
            <a:spLocks noGrp="1"/>
          </p:cNvSpPr>
          <p:nvPr>
            <p:ph type="body" idx="4294967295"/>
          </p:nvPr>
        </p:nvSpPr>
        <p:spPr>
          <a:xfrm>
            <a:off x="1206500" y="4248504"/>
            <a:ext cx="22401545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Igra je karakteristika ljudskog bića iako ih primjećujemo i kod životinja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Fenomen koji se “ne može” obuhvatiti definicijom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Ne postoje jasna pravila ali postoje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Igrom se otkriva svijet i sebe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FLOW </a:t>
            </a:r>
          </a:p>
        </p:txBody>
      </p:sp>
      <p:pic>
        <p:nvPicPr>
          <p:cNvPr id="174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Ozljede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/>
          <a:p>
            <a:r>
              <a:t>Ozljede</a:t>
            </a:r>
          </a:p>
        </p:txBody>
      </p:sp>
      <p:sp>
        <p:nvSpPr>
          <p:cNvPr id="177" name="Na žalost sastavni dio sporta…"/>
          <p:cNvSpPr txBox="1">
            <a:spLocks noGrp="1"/>
          </p:cNvSpPr>
          <p:nvPr>
            <p:ph type="body" idx="4294967295"/>
          </p:nvPr>
        </p:nvSpPr>
        <p:spPr>
          <a:xfrm>
            <a:off x="1206500" y="4248504"/>
            <a:ext cx="22401545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Na žalost sastavni dio sporta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Kontaktni sportovi - besk sportovi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Akutne i kronične 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Vrsta ozljeđenog tkiva - mišić, tetiva, ligament, zglob, kost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Istegnuća, puknuća, upale, iščašenja, frakture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Kakva god da je NE SMIJE SE PODCJENITI</a:t>
            </a:r>
          </a:p>
        </p:txBody>
      </p:sp>
      <p:pic>
        <p:nvPicPr>
          <p:cNvPr id="178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Akutne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/>
          <a:p>
            <a:r>
              <a:t>Akutne</a:t>
            </a:r>
          </a:p>
        </p:txBody>
      </p:sp>
      <p:sp>
        <p:nvSpPr>
          <p:cNvPr id="181" name="Iznenadne, jasno definirane rizične situacije…"/>
          <p:cNvSpPr txBox="1">
            <a:spLocks noGrp="1"/>
          </p:cNvSpPr>
          <p:nvPr>
            <p:ph type="body" idx="4294967295"/>
          </p:nvPr>
        </p:nvSpPr>
        <p:spPr>
          <a:xfrm>
            <a:off x="1206500" y="4235804"/>
            <a:ext cx="22401545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Iznenadne, jasno definirane rizične situacije 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Djelovanje relativno jake sile u kontaktu ili sile kontrakcije vlastitog mišićnog sustava na dio tijela, u kratkom vremenu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Promjene pravca, skokovi, doskoci, kontakt, udarac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Nekvalitetna priprema za trening/natjecanje, ubrzavanje ritma treninga/trčanja, loša podloga, loša oprema…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Rastu proporcionalno s vremenom provedenim u treningu</a:t>
            </a:r>
          </a:p>
        </p:txBody>
      </p:sp>
      <p:pic>
        <p:nvPicPr>
          <p:cNvPr id="182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Kronične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/>
          <a:p>
            <a:r>
              <a:t>Kronične</a:t>
            </a:r>
          </a:p>
        </p:txBody>
      </p:sp>
      <p:sp>
        <p:nvSpPr>
          <p:cNvPr id="185" name="Kumulativne, treba vremena dok se ne pokažu…"/>
          <p:cNvSpPr txBox="1">
            <a:spLocks noGrp="1"/>
          </p:cNvSpPr>
          <p:nvPr>
            <p:ph type="body" idx="4294967295"/>
          </p:nvPr>
        </p:nvSpPr>
        <p:spPr>
          <a:xfrm>
            <a:off x="1206500" y="4235804"/>
            <a:ext cx="22401545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Kumulativne, treba vremena dok se ne pokažu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Zanemarena akutna “ozljedica”, nekvalitetna priprema, loša oprema, pretjerivanje, nedovoljno oporavka između treninga, forsiranje treninga ili aktvnosti…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Sindromi prenaprezanja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Normalno tkivo - ponavljajuće abnormalno opterećenje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“Oslabljeno” tkivo - ponavljajuće normalno opterećenje </a:t>
            </a:r>
          </a:p>
        </p:txBody>
      </p:sp>
      <p:pic>
        <p:nvPicPr>
          <p:cNvPr id="186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Osgood Schlatter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/>
          <a:p>
            <a:r>
              <a:t>Osgood Schlatter</a:t>
            </a:r>
          </a:p>
        </p:txBody>
      </p:sp>
      <p:sp>
        <p:nvSpPr>
          <p:cNvPr id="189" name="Quadriceps - Patelarna tetiva - Tuberositas tibie…"/>
          <p:cNvSpPr txBox="1">
            <a:spLocks noGrp="1"/>
          </p:cNvSpPr>
          <p:nvPr>
            <p:ph type="body" idx="4294967295"/>
          </p:nvPr>
        </p:nvSpPr>
        <p:spPr>
          <a:xfrm>
            <a:off x="1206500" y="4235804"/>
            <a:ext cx="22401545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Quadriceps - Patelarna tetiva - Tuberositas tibie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Kost raste brže - “Kratak” quadriceps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Prekomjerna sportska aktivnost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20% - dječaci 10-15 / curice 8-13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Bol i izbočenje na hvatištu patelarne tetive, oteklina, lagano crvenilo i toplije tkivo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Bol se pojačava sa aktivnosti</a:t>
            </a:r>
          </a:p>
        </p:txBody>
      </p:sp>
      <p:pic>
        <p:nvPicPr>
          <p:cNvPr id="190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G_0570.jpeg" descr="IMG_057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004081" y="84175"/>
            <a:ext cx="9350217" cy="80699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sgood Schlatter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/>
          <a:p>
            <a:r>
              <a:t>Osgood Schlatter</a:t>
            </a:r>
          </a:p>
        </p:txBody>
      </p:sp>
      <p:sp>
        <p:nvSpPr>
          <p:cNvPr id="194" name="Prestanak aktivnosti koje provociraju bol…"/>
          <p:cNvSpPr txBox="1">
            <a:spLocks noGrp="1"/>
          </p:cNvSpPr>
          <p:nvPr>
            <p:ph type="body" idx="4294967295"/>
          </p:nvPr>
        </p:nvSpPr>
        <p:spPr>
          <a:xfrm>
            <a:off x="1206500" y="4235804"/>
            <a:ext cx="22401545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Prestanak aktivnosti koje provociraju bol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Protuupalna terapija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Laser, Magnet, Elektroterapija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Lagano istezanje quadricepsa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Uspostavljanje mišićne ravnoteže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Nema potrebe za imobilizacijom i totalnom poštedom od aktivnosti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Steznik ako “paše” i za vrijeme aktivnosti</a:t>
            </a:r>
          </a:p>
        </p:txBody>
      </p:sp>
      <p:pic>
        <p:nvPicPr>
          <p:cNvPr id="195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G_0570.jpeg" descr="IMG_057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341893" y="226335"/>
            <a:ext cx="8870131" cy="76556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kakačko koljeno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/>
          <a:p>
            <a:r>
              <a:t>Skakačko koljeno</a:t>
            </a:r>
          </a:p>
        </p:txBody>
      </p:sp>
      <p:sp>
        <p:nvSpPr>
          <p:cNvPr id="199" name="Patela nalazi se u tetivi mišića natkoljenice…"/>
          <p:cNvSpPr txBox="1">
            <a:spLocks noGrp="1"/>
          </p:cNvSpPr>
          <p:nvPr>
            <p:ph type="body" idx="4294967295"/>
          </p:nvPr>
        </p:nvSpPr>
        <p:spPr>
          <a:xfrm>
            <a:off x="1181100" y="4235804"/>
            <a:ext cx="22401545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Patela nalazi se u tetivi mišića natkoljenice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Javlja se bol u prednjem dijelu koljena na vrhu patele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Veći broj trening - veća sklonost ovom sindromu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⬆️ 4x = 41,8%  / 4x = 29,1% / 3x = 14,6%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Nedovoljna fleksibilnost mišića natkoljenice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Neravnomjerna raspodjela jakosti mišića quadricepsa i hamstringsa</a:t>
            </a:r>
          </a:p>
        </p:txBody>
      </p:sp>
      <p:pic>
        <p:nvPicPr>
          <p:cNvPr id="200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G_0581.jpeg" descr="IMG_058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106617" y="-357338"/>
            <a:ext cx="7105853" cy="108422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kakačko koljeno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/>
          <a:p>
            <a:r>
              <a:t>Skakačko koljeno</a:t>
            </a:r>
          </a:p>
        </p:txBody>
      </p:sp>
      <p:sp>
        <p:nvSpPr>
          <p:cNvPr id="204" name="Smanjivanje intenziteta koja dovodi do boli…"/>
          <p:cNvSpPr txBox="1">
            <a:spLocks noGrp="1"/>
          </p:cNvSpPr>
          <p:nvPr>
            <p:ph type="body" idx="4294967295"/>
          </p:nvPr>
        </p:nvSpPr>
        <p:spPr>
          <a:xfrm>
            <a:off x="1181100" y="4235804"/>
            <a:ext cx="22401545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Smanjivanje intenziteta koja dovodi do boli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Promjeniti obuću?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Protuupalna terapija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Vježbe, ekscentričnog karaktera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Udarni val?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6 tjedana oporavak</a:t>
            </a:r>
          </a:p>
        </p:txBody>
      </p:sp>
      <p:pic>
        <p:nvPicPr>
          <p:cNvPr id="205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IMG_0582.jpeg" descr="IMG_058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333247" y="50853"/>
            <a:ext cx="8946561" cy="104376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Utvrđivanje rizičnih faktora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>
            <a:lvl1pPr defTabSz="1901904">
              <a:defRPr sz="6629" spc="-132"/>
            </a:lvl1pPr>
          </a:lstStyle>
          <a:p>
            <a:r>
              <a:t>Utvrđivanje rizičnih faktora</a:t>
            </a:r>
          </a:p>
        </p:txBody>
      </p:sp>
      <p:sp>
        <p:nvSpPr>
          <p:cNvPr id="209" name="Izometrički test jakosti fleksora kuka sjedeći i moficiranim Thomas testom / dužina recktusa…"/>
          <p:cNvSpPr txBox="1">
            <a:spLocks noGrp="1"/>
          </p:cNvSpPr>
          <p:nvPr>
            <p:ph type="body" idx="4294967295"/>
          </p:nvPr>
        </p:nvSpPr>
        <p:spPr>
          <a:xfrm>
            <a:off x="1206500" y="4235804"/>
            <a:ext cx="22401545" cy="8256012"/>
          </a:xfrm>
          <a:prstGeom prst="rect">
            <a:avLst/>
          </a:prstGeom>
        </p:spPr>
        <p:txBody>
          <a:bodyPr/>
          <a:lstStyle/>
          <a:p>
            <a:pPr marL="493776" indent="-493776" defTabSz="1975054">
              <a:spcBef>
                <a:spcPts val="3600"/>
              </a:spcBef>
              <a:defRPr sz="3888" b="1">
                <a:solidFill>
                  <a:srgbClr val="FFFFFF"/>
                </a:solidFill>
              </a:defRPr>
            </a:pPr>
            <a:r>
              <a:t>Izometrički test jakosti fleksora kuka sjedeći i moficiranim Thomas testom / dužina recktusa</a:t>
            </a:r>
          </a:p>
          <a:p>
            <a:pPr marL="493776" indent="-493776" defTabSz="1975054">
              <a:spcBef>
                <a:spcPts val="3600"/>
              </a:spcBef>
              <a:defRPr sz="3888">
                <a:solidFill>
                  <a:srgbClr val="FFFFFF"/>
                </a:solidFill>
              </a:defRPr>
            </a:pPr>
            <a:r>
              <a:t>Dinamometar</a:t>
            </a:r>
          </a:p>
          <a:p>
            <a:pPr marL="493776" indent="-493776" defTabSz="1975054">
              <a:spcBef>
                <a:spcPts val="3600"/>
              </a:spcBef>
              <a:defRPr sz="3888">
                <a:solidFill>
                  <a:srgbClr val="FFFFFF"/>
                </a:solidFill>
              </a:defRPr>
            </a:pPr>
            <a:r>
              <a:t>Sila (N) x dužina natkoljenice od velikog trohantera do lateralne zglobne linije koljena / tjelsna masa</a:t>
            </a:r>
          </a:p>
          <a:p>
            <a:pPr marL="493776" indent="-493776" defTabSz="1975054">
              <a:spcBef>
                <a:spcPts val="3600"/>
              </a:spcBef>
              <a:defRPr sz="3888">
                <a:solidFill>
                  <a:srgbClr val="FFFFFF"/>
                </a:solidFill>
              </a:defRPr>
            </a:pPr>
            <a:r>
              <a:t>Lateralna simetrija ◀️ 10%</a:t>
            </a:r>
          </a:p>
          <a:p>
            <a:pPr marL="493776" indent="-493776" defTabSz="1975054">
              <a:spcBef>
                <a:spcPts val="3600"/>
              </a:spcBef>
              <a:defRPr sz="3888" b="1">
                <a:solidFill>
                  <a:srgbClr val="FFFFFF"/>
                </a:solidFill>
              </a:defRPr>
            </a:pPr>
            <a:r>
              <a:t>Aktivna i pasivna fleksija koljena potrbuške</a:t>
            </a:r>
          </a:p>
          <a:p>
            <a:pPr marL="493776" indent="-493776" defTabSz="1975054">
              <a:spcBef>
                <a:spcPts val="3600"/>
              </a:spcBef>
              <a:defRPr sz="3888">
                <a:solidFill>
                  <a:srgbClr val="FFFFFF"/>
                </a:solidFill>
              </a:defRPr>
            </a:pPr>
            <a:r>
              <a:t>Pasivni test ▶️ 128 stupnjeva</a:t>
            </a:r>
          </a:p>
          <a:p>
            <a:pPr marL="493776" indent="-493776" defTabSz="1975054">
              <a:spcBef>
                <a:spcPts val="3600"/>
              </a:spcBef>
              <a:defRPr sz="3888">
                <a:solidFill>
                  <a:srgbClr val="FFFFFF"/>
                </a:solidFill>
              </a:defRPr>
            </a:pPr>
            <a:r>
              <a:t>Aktivni test ▶️ 110 stupnjeva</a:t>
            </a:r>
          </a:p>
          <a:p>
            <a:pPr marL="493776" indent="-493776" defTabSz="1975054">
              <a:spcBef>
                <a:spcPts val="3600"/>
              </a:spcBef>
              <a:defRPr sz="3888">
                <a:solidFill>
                  <a:srgbClr val="FFFFFF"/>
                </a:solidFill>
              </a:defRPr>
            </a:pPr>
            <a:r>
              <a:t>Lateralna asmiterija ◀️ 10 %</a:t>
            </a:r>
          </a:p>
        </p:txBody>
      </p:sp>
      <p:pic>
        <p:nvPicPr>
          <p:cNvPr id="210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IMG_0574.png" descr="IMG_057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2224" y="2631870"/>
            <a:ext cx="13262812" cy="69278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logotip bijelo.png" descr="logotip bijel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G_0575.jpeg" descr="IMG_0575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312276" y="2740542"/>
            <a:ext cx="9676620" cy="67105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uptura stražnje lože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>
            <a:lvl1pPr defTabSz="2389572">
              <a:defRPr sz="8330" spc="-166"/>
            </a:lvl1pPr>
          </a:lstStyle>
          <a:p>
            <a:r>
              <a:t>Ruptura stražnje lože</a:t>
            </a:r>
          </a:p>
        </p:txBody>
      </p:sp>
      <p:sp>
        <p:nvSpPr>
          <p:cNvPr id="217" name="Stražnja loža = 4 mišića…"/>
          <p:cNvSpPr txBox="1">
            <a:spLocks noGrp="1"/>
          </p:cNvSpPr>
          <p:nvPr>
            <p:ph type="body" idx="4294967295"/>
          </p:nvPr>
        </p:nvSpPr>
        <p:spPr>
          <a:xfrm>
            <a:off x="1181100" y="4235804"/>
            <a:ext cx="22401545" cy="8256012"/>
          </a:xfrm>
          <a:prstGeom prst="rect">
            <a:avLst/>
          </a:prstGeom>
        </p:spPr>
        <p:txBody>
          <a:bodyPr/>
          <a:lstStyle/>
          <a:p>
            <a:pPr marL="566927" indent="-566927" defTabSz="2267655">
              <a:spcBef>
                <a:spcPts val="4100"/>
              </a:spcBef>
              <a:defRPr sz="4464">
                <a:solidFill>
                  <a:srgbClr val="FFFFFF"/>
                </a:solidFill>
              </a:defRPr>
            </a:pPr>
            <a:r>
              <a:t>Stražnja loža = 4 mišića</a:t>
            </a:r>
          </a:p>
          <a:p>
            <a:pPr marL="566927" indent="-566927" defTabSz="2267655">
              <a:spcBef>
                <a:spcPts val="4100"/>
              </a:spcBef>
              <a:defRPr sz="4464">
                <a:solidFill>
                  <a:srgbClr val="FFFFFF"/>
                </a:solidFill>
              </a:defRPr>
            </a:pPr>
            <a:r>
              <a:t>Najčešće biceps femoris </a:t>
            </a:r>
          </a:p>
          <a:p>
            <a:pPr marL="566927" indent="-566927" defTabSz="2267655">
              <a:spcBef>
                <a:spcPts val="4100"/>
              </a:spcBef>
              <a:defRPr sz="4464">
                <a:solidFill>
                  <a:srgbClr val="FFFFFF"/>
                </a:solidFill>
              </a:defRPr>
            </a:pPr>
            <a:r>
              <a:t>Skoro 20 vrsta ozljeda - mišić / ovojnice / lokacija</a:t>
            </a:r>
          </a:p>
          <a:p>
            <a:pPr marL="566927" indent="-566927" defTabSz="2267655">
              <a:spcBef>
                <a:spcPts val="4100"/>
              </a:spcBef>
              <a:defRPr sz="4464">
                <a:solidFill>
                  <a:srgbClr val="FFFFFF"/>
                </a:solidFill>
              </a:defRPr>
            </a:pPr>
            <a:r>
              <a:t>Šprint - Šut - Brzo istezanje (uklizavanja)</a:t>
            </a:r>
          </a:p>
          <a:p>
            <a:pPr marL="566927" indent="-566927" defTabSz="2267655">
              <a:spcBef>
                <a:spcPts val="4100"/>
              </a:spcBef>
              <a:defRPr sz="4464">
                <a:solidFill>
                  <a:srgbClr val="FFFFFF"/>
                </a:solidFill>
              </a:defRPr>
            </a:pPr>
            <a:r>
              <a:t>Preopterećenost, podtreniranost, pretreniranost, mišićna slabost, neelastičnost, disbalans</a:t>
            </a:r>
          </a:p>
          <a:p>
            <a:pPr marL="566927" indent="-566927" defTabSz="2267655">
              <a:spcBef>
                <a:spcPts val="4100"/>
              </a:spcBef>
              <a:defRPr sz="4464">
                <a:solidFill>
                  <a:srgbClr val="FFFFFF"/>
                </a:solidFill>
              </a:defRPr>
            </a:pPr>
            <a:r>
              <a:t>Bol na mjestu oštećenja, osjećaj “pečenja”</a:t>
            </a:r>
          </a:p>
          <a:p>
            <a:pPr marL="566927" indent="-566927" defTabSz="2267655">
              <a:spcBef>
                <a:spcPts val="4100"/>
              </a:spcBef>
              <a:defRPr sz="4464">
                <a:solidFill>
                  <a:srgbClr val="FFFFFF"/>
                </a:solidFill>
              </a:defRPr>
            </a:pPr>
            <a:r>
              <a:t>Nemogućnost izvođenja pokreta u kuku i koljeno</a:t>
            </a:r>
          </a:p>
        </p:txBody>
      </p:sp>
      <p:pic>
        <p:nvPicPr>
          <p:cNvPr id="218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IMG_0572.jpeg" descr="IMG_057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491613" y="-450110"/>
            <a:ext cx="7968727" cy="92659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uptura stražnje lože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>
            <a:lvl1pPr defTabSz="2389572">
              <a:defRPr sz="8330" spc="-166"/>
            </a:lvl1pPr>
          </a:lstStyle>
          <a:p>
            <a:r>
              <a:t>Ruptura stražnje lože</a:t>
            </a:r>
          </a:p>
        </p:txBody>
      </p:sp>
      <p:sp>
        <p:nvSpPr>
          <p:cNvPr id="222" name="Test mišićne izdržljivosti…"/>
          <p:cNvSpPr txBox="1">
            <a:spLocks noGrp="1"/>
          </p:cNvSpPr>
          <p:nvPr>
            <p:ph type="body" idx="4294967295"/>
          </p:nvPr>
        </p:nvSpPr>
        <p:spPr>
          <a:xfrm>
            <a:off x="1181100" y="4235804"/>
            <a:ext cx="22401545" cy="8256012"/>
          </a:xfrm>
          <a:prstGeom prst="rect">
            <a:avLst/>
          </a:prstGeom>
        </p:spPr>
        <p:txBody>
          <a:bodyPr/>
          <a:lstStyle/>
          <a:p>
            <a:pPr marL="530352" indent="-530352" defTabSz="2121354">
              <a:spcBef>
                <a:spcPts val="3900"/>
              </a:spcBef>
              <a:defRPr sz="4176" b="1">
                <a:solidFill>
                  <a:srgbClr val="FFFFFF"/>
                </a:solidFill>
              </a:defRPr>
            </a:pPr>
            <a:r>
              <a:t>Test mišićne izdržljivosti </a:t>
            </a:r>
          </a:p>
          <a:p>
            <a:pPr marL="530352" indent="-530352" defTabSz="2121354">
              <a:spcBef>
                <a:spcPts val="3900"/>
              </a:spcBef>
              <a:defRPr sz="4176">
                <a:solidFill>
                  <a:srgbClr val="FFFFFF"/>
                </a:solidFill>
              </a:defRPr>
            </a:pPr>
            <a:r>
              <a:t>1 nožni most - 60cm klupa - 20 stupnjeva fleksija</a:t>
            </a:r>
          </a:p>
          <a:p>
            <a:pPr marL="530352" indent="-530352" defTabSz="2121354">
              <a:spcBef>
                <a:spcPts val="3900"/>
              </a:spcBef>
              <a:defRPr sz="4176">
                <a:solidFill>
                  <a:srgbClr val="FFFFFF"/>
                </a:solidFill>
              </a:defRPr>
            </a:pPr>
            <a:r>
              <a:t>Granična vrijednost 25 ponavljanja</a:t>
            </a:r>
          </a:p>
          <a:p>
            <a:pPr marL="530352" indent="-530352" defTabSz="2121354">
              <a:spcBef>
                <a:spcPts val="3900"/>
              </a:spcBef>
              <a:defRPr sz="4176" b="1">
                <a:solidFill>
                  <a:srgbClr val="FFFFFF"/>
                </a:solidFill>
              </a:defRPr>
            </a:pPr>
            <a:r>
              <a:t>Test aktivne ekstenzije koljena </a:t>
            </a:r>
          </a:p>
          <a:p>
            <a:pPr marL="530352" indent="-530352" defTabSz="2121354">
              <a:spcBef>
                <a:spcPts val="3900"/>
              </a:spcBef>
              <a:defRPr sz="4176">
                <a:solidFill>
                  <a:srgbClr val="FFFFFF"/>
                </a:solidFill>
              </a:defRPr>
            </a:pPr>
            <a:r>
              <a:t>Granična vrijednost : 60 stupnjeva (puna ekstenzija 90)</a:t>
            </a:r>
          </a:p>
          <a:p>
            <a:pPr marL="530352" indent="-530352" defTabSz="2121354">
              <a:spcBef>
                <a:spcPts val="3900"/>
              </a:spcBef>
              <a:defRPr sz="4176" b="1">
                <a:solidFill>
                  <a:srgbClr val="FFFFFF"/>
                </a:solidFill>
              </a:defRPr>
            </a:pPr>
            <a:r>
              <a:t>Nordijski test ekscentrične jakosti</a:t>
            </a:r>
          </a:p>
          <a:p>
            <a:pPr marL="530352" indent="-530352" defTabSz="2121354">
              <a:spcBef>
                <a:spcPts val="3900"/>
              </a:spcBef>
              <a:defRPr sz="4176">
                <a:solidFill>
                  <a:srgbClr val="FFFFFF"/>
                </a:solidFill>
              </a:defRPr>
            </a:pPr>
            <a:r>
              <a:t>3 ponavljanja u nizu - granična vrijednost 1,8Nm/kg </a:t>
            </a:r>
          </a:p>
          <a:p>
            <a:pPr marL="530352" indent="-530352" defTabSz="2121354">
              <a:spcBef>
                <a:spcPts val="3900"/>
              </a:spcBef>
              <a:defRPr sz="4176">
                <a:solidFill>
                  <a:srgbClr val="FFFFFF"/>
                </a:solidFill>
              </a:defRPr>
            </a:pPr>
            <a:r>
              <a:t>Izmjerena sila x krak sile (dužina potkoljenice/tjelesan masa)</a:t>
            </a:r>
          </a:p>
        </p:txBody>
      </p:sp>
      <p:pic>
        <p:nvPicPr>
          <p:cNvPr id="223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IMG_0576.jpeg" descr="IMG_057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1195" y="381648"/>
            <a:ext cx="10427267" cy="6268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G_0578.jpeg" descr="IMG_0578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24676" y="7111058"/>
            <a:ext cx="9198156" cy="63358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G_0579.jpeg" descr="IMG_0579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712292" y="416488"/>
            <a:ext cx="8929944" cy="6261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logotip bijelo.png" descr="logotip bijelo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Zaključak"/>
          <p:cNvSpPr txBox="1">
            <a:spLocks noGrp="1"/>
          </p:cNvSpPr>
          <p:nvPr>
            <p:ph type="title" idx="4294967295"/>
          </p:nvPr>
        </p:nvSpPr>
        <p:spPr>
          <a:xfrm>
            <a:off x="1206500" y="952500"/>
            <a:ext cx="10477500" cy="1435100"/>
          </a:xfrm>
          <a:prstGeom prst="rect">
            <a:avLst/>
          </a:prstGeom>
        </p:spPr>
        <p:txBody>
          <a:bodyPr/>
          <a:lstStyle/>
          <a:p>
            <a:r>
              <a:t>Zaključak</a:t>
            </a:r>
          </a:p>
        </p:txBody>
      </p:sp>
      <p:sp>
        <p:nvSpPr>
          <p:cNvPr id="231" name="Sport djeci pruža puno, kako fizički tako i emotivno…"/>
          <p:cNvSpPr txBox="1">
            <a:spLocks noGrp="1"/>
          </p:cNvSpPr>
          <p:nvPr>
            <p:ph type="body" idx="4294967295"/>
          </p:nvPr>
        </p:nvSpPr>
        <p:spPr>
          <a:xfrm>
            <a:off x="1181100" y="4235804"/>
            <a:ext cx="22401545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r>
              <a:t>Sport djeci pruža puno, kako fizički tako i emotivno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Treningu treba pristupiti stručno i kvalitetno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Što više treniraju više su podložni ozljedama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Work smart VS Work hard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Prevencija - Korekcija - Trening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Suradnja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ONI SU DJECA</a:t>
            </a:r>
          </a:p>
        </p:txBody>
      </p:sp>
      <p:pic>
        <p:nvPicPr>
          <p:cNvPr id="232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Hvala na pažnj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Hvala na pažnji</a:t>
            </a:r>
          </a:p>
        </p:txBody>
      </p:sp>
      <p:pic>
        <p:nvPicPr>
          <p:cNvPr id="235" name="logotip bijelo.png" descr="logotip bijel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7979" y="11720114"/>
            <a:ext cx="4437219" cy="488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0_BasicColor">
  <a:themeElements>
    <a:clrScheme name="30_BasicColor">
      <a:dk1>
        <a:srgbClr val="5E5E5E"/>
      </a:dk1>
      <a:lt1>
        <a:srgbClr val="00346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747</Words>
  <Application>Microsoft Office PowerPoint</Application>
  <PresentationFormat>Custom</PresentationFormat>
  <Paragraphs>122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Helvetica Neue</vt:lpstr>
      <vt:lpstr>Helvetica Neue Medium</vt:lpstr>
      <vt:lpstr>30_BasicColor</vt:lpstr>
      <vt:lpstr>Prevencija ozljeda djece,“sportaša”</vt:lpstr>
      <vt:lpstr>Sport i Prevencija</vt:lpstr>
      <vt:lpstr>Motorni razvoj djeteta</vt:lpstr>
      <vt:lpstr>Utjecaj na razvoj</vt:lpstr>
      <vt:lpstr>Utjecaj na razvoj</vt:lpstr>
      <vt:lpstr>Sport = Igra ?</vt:lpstr>
      <vt:lpstr>Ozljede</vt:lpstr>
      <vt:lpstr>Akutne</vt:lpstr>
      <vt:lpstr>Kronične</vt:lpstr>
      <vt:lpstr>Osgood Schlatter</vt:lpstr>
      <vt:lpstr>Osgood Schlatter</vt:lpstr>
      <vt:lpstr>Skakačko koljeno</vt:lpstr>
      <vt:lpstr>Skakačko koljeno</vt:lpstr>
      <vt:lpstr>Utvrđivanje rizičnih faktora</vt:lpstr>
      <vt:lpstr>PowerPoint Presentation</vt:lpstr>
      <vt:lpstr>Ruptura stražnje lože</vt:lpstr>
      <vt:lpstr>Ruptura stražnje lože</vt:lpstr>
      <vt:lpstr>PowerPoint Presentation</vt:lpstr>
      <vt:lpstr>Zaključak</vt:lpstr>
      <vt:lpstr>Hvala na pažnji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Prevencija ozljeda djece,“sportaša”</dc:title>
  <dc:creator>Barbara Tunjko</dc:creator>
  <cp:lastModifiedBy>Barbara Tunjko</cp:lastModifiedBy>
  <cp:revision>1</cp:revision>
  <dcterms:modified xsi:type="dcterms:W3CDTF">2021-11-29T11:42:46Z</dcterms:modified>
</cp:coreProperties>
</file>