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303" r:id="rId3"/>
    <p:sldId id="312" r:id="rId4"/>
    <p:sldId id="320" r:id="rId5"/>
    <p:sldId id="309" r:id="rId6"/>
    <p:sldId id="308" r:id="rId7"/>
    <p:sldId id="262" r:id="rId8"/>
    <p:sldId id="304" r:id="rId9"/>
    <p:sldId id="305" r:id="rId10"/>
    <p:sldId id="306" r:id="rId11"/>
    <p:sldId id="317" r:id="rId12"/>
    <p:sldId id="292" r:id="rId13"/>
    <p:sldId id="257" r:id="rId14"/>
    <p:sldId id="302" r:id="rId15"/>
    <p:sldId id="263" r:id="rId16"/>
    <p:sldId id="310" r:id="rId17"/>
    <p:sldId id="311" r:id="rId18"/>
    <p:sldId id="265" r:id="rId19"/>
    <p:sldId id="293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6" r:id="rId37"/>
    <p:sldId id="301" r:id="rId38"/>
    <p:sldId id="296" r:id="rId39"/>
    <p:sldId id="319" r:id="rId40"/>
    <p:sldId id="288" r:id="rId41"/>
    <p:sldId id="29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EF0FE7-364B-4643-8046-4CAB4ED06A64}" type="datetimeFigureOut">
              <a:rPr lang="en-US" smtClean="0"/>
              <a:pPr/>
              <a:t>10/6/2021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39D1F9-83BE-4EB7-BEC3-660DBF1B596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med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1146175"/>
          </a:xfrm>
        </p:spPr>
        <p:txBody>
          <a:bodyPr>
            <a:noAutofit/>
          </a:bodyPr>
          <a:lstStyle/>
          <a:p>
            <a:pPr algn="ctr"/>
            <a:r>
              <a:rPr lang="hr-HR" sz="3600" b="1" dirty="0"/>
              <a:t>FAKTORSKA STRUKTURA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hr-HR" sz="3600" b="1" dirty="0"/>
              <a:t>TJELESNE SNAGE DJEČAKA I </a:t>
            </a:r>
            <a:r>
              <a:rPr lang="hr-HR" sz="3600" b="1" dirty="0" smtClean="0"/>
              <a:t>DJEVOJČICA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62400"/>
            <a:ext cx="6400800" cy="914400"/>
          </a:xfrm>
        </p:spPr>
        <p:txBody>
          <a:bodyPr>
            <a:normAutofit/>
          </a:bodyPr>
          <a:lstStyle/>
          <a:p>
            <a:pPr algn="ctr"/>
            <a:r>
              <a:rPr lang="hr-HR" sz="2800" b="1" dirty="0" smtClean="0">
                <a:latin typeface="+mj-lt"/>
              </a:rPr>
              <a:t>dr.sc.Sergio de Privitellio, prof</a:t>
            </a:r>
            <a:endParaRPr lang="en-US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1905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 smtClean="0"/>
              <a:t>.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2284" y="381000"/>
            <a:ext cx="8229600" cy="1143000"/>
          </a:xfrm>
        </p:spPr>
        <p:txBody>
          <a:bodyPr/>
          <a:lstStyle/>
          <a:p>
            <a:r>
              <a:rPr lang="hr-HR" dirty="0" smtClean="0"/>
              <a:t>UVOD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z="2400" dirty="0" smtClean="0">
              <a:latin typeface="+mj-lt"/>
            </a:endParaRPr>
          </a:p>
          <a:p>
            <a:r>
              <a:rPr lang="hr-HR" sz="2400" dirty="0" smtClean="0">
                <a:latin typeface="+mj-lt"/>
              </a:rPr>
              <a:t>Istraživanja motoričkih sposobnosti i ostalih antropoloških obilježja u tjelesno zdravstvenoj kulturi, sportu i rekreaciji na različitim dobnim skupinama relativno su brojna, ali </a:t>
            </a:r>
            <a:r>
              <a:rPr lang="hr-HR" sz="2400" b="1" u="sng" dirty="0" smtClean="0">
                <a:latin typeface="+mj-lt"/>
              </a:rPr>
              <a:t>vrlo se mali broj tih istraživanja odnosi na djecu predškolske dobi</a:t>
            </a:r>
            <a:r>
              <a:rPr lang="hr-HR" sz="2400" b="1" dirty="0" smtClean="0">
                <a:latin typeface="+mj-lt"/>
              </a:rPr>
              <a:t>.</a:t>
            </a:r>
            <a:endParaRPr lang="hr-HR" sz="2400" dirty="0" smtClean="0">
              <a:latin typeface="+mj-lt"/>
            </a:endParaRPr>
          </a:p>
          <a:p>
            <a:endParaRPr lang="hr-HR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704088"/>
          </a:xfrm>
        </p:spPr>
        <p:txBody>
          <a:bodyPr>
            <a:noAutofit/>
          </a:bodyPr>
          <a:lstStyle/>
          <a:p>
            <a:r>
              <a:rPr lang="hr-HR" sz="2400" dirty="0" smtClean="0">
                <a:cs typeface="Arial" pitchFamily="34" charset="0"/>
              </a:rPr>
              <a:t>Tjelesna aktivnost u predškolskoj dobi značajan je dio tjelesnog,socijalnog i psihološkog zdravlja ( </a:t>
            </a:r>
            <a:r>
              <a:rPr lang="hr-HR" sz="2400" dirty="0" err="1" smtClean="0">
                <a:cs typeface="Arial" pitchFamily="34" charset="0"/>
              </a:rPr>
              <a:t>Strongi</a:t>
            </a:r>
            <a:r>
              <a:rPr lang="hr-HR" sz="2400" dirty="0" smtClean="0">
                <a:cs typeface="Arial" pitchFamily="34" charset="0"/>
              </a:rPr>
              <a:t> i sur., 2005).</a:t>
            </a:r>
            <a:endParaRPr lang="hr-HR" sz="2400" dirty="0">
              <a:cs typeface="Arial" pitchFamily="34" charset="0"/>
            </a:endParaRPr>
          </a:p>
        </p:txBody>
      </p:sp>
      <p:pic>
        <p:nvPicPr>
          <p:cNvPr id="4" name="Picture 13" descr="kids-playing-video-game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9" y="1904999"/>
            <a:ext cx="3211547" cy="2234119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904999"/>
            <a:ext cx="2971800" cy="223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798" y="4267200"/>
            <a:ext cx="3211547" cy="2414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4349429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/>
          <a:lstStyle/>
          <a:p>
            <a:r>
              <a:rPr lang="hr-HR" dirty="0" smtClean="0"/>
              <a:t>UVOD</a:t>
            </a:r>
            <a:endParaRPr lang="hr-HR" dirty="0"/>
          </a:p>
        </p:txBody>
      </p:sp>
      <p:sp>
        <p:nvSpPr>
          <p:cNvPr id="3" name="Pravokutnik 2"/>
          <p:cNvSpPr/>
          <p:nvPr/>
        </p:nvSpPr>
        <p:spPr>
          <a:xfrm>
            <a:off x="457200" y="1676400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Istraživanjima ističu  mnogobrojne prednosti tjelesnog vježbanja za predškolski uzrast kao </a:t>
            </a:r>
            <a:r>
              <a:rPr lang="hr-HR" sz="2400" dirty="0" err="1" smtClean="0">
                <a:latin typeface="+mj-lt"/>
              </a:rPr>
              <a:t>npr</a:t>
            </a:r>
            <a:r>
              <a:rPr lang="hr-HR" sz="2400" dirty="0" smtClean="0">
                <a:latin typeface="+mj-lt"/>
              </a:rPr>
              <a:t>. (prema </a:t>
            </a:r>
            <a:r>
              <a:rPr lang="hr-HR" sz="2400" dirty="0" err="1" smtClean="0">
                <a:latin typeface="+mj-lt"/>
              </a:rPr>
              <a:t>Hraski</a:t>
            </a:r>
            <a:r>
              <a:rPr lang="hr-HR" sz="2400" dirty="0" smtClean="0">
                <a:latin typeface="+mj-lt"/>
              </a:rPr>
              <a:t>, 2002.):</a:t>
            </a:r>
          </a:p>
          <a:p>
            <a:pPr marL="625475" lvl="1" indent="-350838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unapređenje vještina neophodnih za implementaciju i održavanje njihovih optimalnih kondicijskih sposobnosti,</a:t>
            </a:r>
          </a:p>
          <a:p>
            <a:pPr marL="625475" lvl="1" indent="-350838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na unapređenje </a:t>
            </a:r>
            <a:r>
              <a:rPr lang="hr-HR" sz="2400" dirty="0" err="1" smtClean="0">
                <a:latin typeface="+mj-lt"/>
              </a:rPr>
              <a:t>krvožilonog</a:t>
            </a:r>
            <a:r>
              <a:rPr lang="hr-HR" sz="2400" dirty="0" smtClean="0">
                <a:latin typeface="+mj-lt"/>
              </a:rPr>
              <a:t> i dišnog sustava,</a:t>
            </a:r>
          </a:p>
          <a:p>
            <a:pPr marL="625475" lvl="1" indent="-350838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smanjene postotka masti u tijelu,</a:t>
            </a:r>
          </a:p>
          <a:p>
            <a:pPr marL="625475" lvl="1" indent="-350838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jačanje imuniteta,</a:t>
            </a:r>
          </a:p>
          <a:p>
            <a:pPr marL="625475" lvl="1" indent="-350838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razvoj i unapređenje motoričkih sposobnosti, osobito koordinacije, snage i gibljivosti,</a:t>
            </a:r>
          </a:p>
          <a:p>
            <a:pPr marL="625475" lvl="1" indent="-350838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prevenciju povreda prilikom pada,</a:t>
            </a:r>
          </a:p>
          <a:p>
            <a:pPr marL="625475" lvl="1" indent="-350838">
              <a:buFont typeface="Arial" panose="020B0604020202020204" pitchFamily="34" charset="0"/>
              <a:buChar char="•"/>
              <a:tabLst>
                <a:tab pos="625475" algn="l"/>
              </a:tabLst>
            </a:pPr>
            <a:r>
              <a:rPr lang="hr-HR" sz="2400" dirty="0" smtClean="0">
                <a:latin typeface="+mj-lt"/>
              </a:rPr>
              <a:t>unapređenjem motoričkih sposobnosti paralelno utječemo na kvalitetniji razvoj motoričkih znanja.</a:t>
            </a:r>
            <a:endParaRPr lang="hr-HR" sz="2400" dirty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hr-HR" dirty="0" smtClean="0"/>
              <a:t>UVOD</a:t>
            </a:r>
            <a:endParaRPr lang="hr-HR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>
          <a:xfrm>
            <a:off x="228600" y="1524000"/>
            <a:ext cx="85344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400" dirty="0" smtClean="0">
                <a:latin typeface="+mj-lt"/>
              </a:rPr>
              <a:t>	Razvoj biotičkih motoričkih znanja ( svladavanje prostora, svladavanje prepreka, svladavanje otpora i manipuliranje predmetima) pripada ranom djetinjstvu i mladosti te se njihovo usvajanje ne može odgađati, za razliku od sekundarnih motoričkih znanja ( </a:t>
            </a:r>
            <a:r>
              <a:rPr lang="hr-HR" sz="2400" dirty="0" err="1" smtClean="0">
                <a:latin typeface="+mj-lt"/>
              </a:rPr>
              <a:t>Findak</a:t>
            </a:r>
            <a:r>
              <a:rPr lang="hr-HR" sz="2400" dirty="0" smtClean="0">
                <a:latin typeface="+mj-lt"/>
              </a:rPr>
              <a:t> i suradnici,2001.).</a:t>
            </a:r>
          </a:p>
          <a:p>
            <a:pPr>
              <a:buNone/>
            </a:pPr>
            <a:r>
              <a:rPr lang="hr-HR" sz="2400" dirty="0" smtClean="0">
                <a:latin typeface="+mj-lt"/>
              </a:rPr>
              <a:t>	</a:t>
            </a:r>
            <a:endParaRPr lang="hr-HR" sz="2400" dirty="0" smtClean="0"/>
          </a:p>
          <a:p>
            <a:endParaRPr lang="hr-HR" sz="2400" dirty="0"/>
          </a:p>
        </p:txBody>
      </p:sp>
      <p:pic>
        <p:nvPicPr>
          <p:cNvPr id="4" name="Picture 6" descr="https://www.roditelji.hr/wp-content/uploads/2017/03/profimedia-0303779699-640x3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86200"/>
            <a:ext cx="4150468" cy="2438400"/>
          </a:xfrm>
          <a:prstGeom prst="rect">
            <a:avLst/>
          </a:prstGeom>
          <a:noFill/>
        </p:spPr>
      </p:pic>
      <p:pic>
        <p:nvPicPr>
          <p:cNvPr id="7" name="Picture 2" descr="Galerija slika - Koji je najbolji način da vaše dijete nauči strani jezik?  | 24s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10000"/>
            <a:ext cx="3657600" cy="2590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r-HR" dirty="0" smtClean="0"/>
              <a:t>UVOD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89120"/>
          </a:xfrm>
        </p:spPr>
        <p:txBody>
          <a:bodyPr>
            <a:normAutofit/>
          </a:bodyPr>
          <a:lstStyle/>
          <a:p>
            <a:r>
              <a:rPr lang="sr-Latn-CS" sz="2400" dirty="0" err="1" smtClean="0">
                <a:latin typeface="+mj-lt"/>
              </a:rPr>
              <a:t>Tjelesna</a:t>
            </a:r>
            <a:r>
              <a:rPr lang="sr-Latn-CS" sz="2400" dirty="0" smtClean="0">
                <a:latin typeface="+mj-lt"/>
              </a:rPr>
              <a:t>  aktivnost pozitivno utiče na razvoj moždanih funkcija, koordinacije, </a:t>
            </a:r>
            <a:r>
              <a:rPr lang="sr-Latn-CS" sz="2400" dirty="0" err="1" smtClean="0">
                <a:latin typeface="+mj-lt"/>
              </a:rPr>
              <a:t>motoričkih</a:t>
            </a:r>
            <a:r>
              <a:rPr lang="sr-Latn-CS" sz="2400" dirty="0" smtClean="0">
                <a:latin typeface="+mj-lt"/>
              </a:rPr>
              <a:t> sposobnosti, emocija, mašte...</a:t>
            </a:r>
          </a:p>
          <a:p>
            <a:r>
              <a:rPr lang="sr-Latn-CS" sz="2400" dirty="0" smtClean="0">
                <a:latin typeface="+mj-lt"/>
              </a:rPr>
              <a:t>Samopouzdanje i samopoštovanje</a:t>
            </a:r>
          </a:p>
          <a:p>
            <a:r>
              <a:rPr lang="sr-Latn-CS" sz="2400" dirty="0" smtClean="0">
                <a:latin typeface="+mj-lt"/>
              </a:rPr>
              <a:t>Kvalitet kostiju, muskulature, fleksibilnost, </a:t>
            </a:r>
            <a:r>
              <a:rPr lang="sr-Latn-CS" sz="2400" dirty="0" err="1" smtClean="0">
                <a:latin typeface="+mj-lt"/>
              </a:rPr>
              <a:t>postura</a:t>
            </a:r>
            <a:r>
              <a:rPr lang="sr-Latn-CS" sz="2400" dirty="0" smtClean="0">
                <a:latin typeface="+mj-lt"/>
              </a:rPr>
              <a:t>, balans, umanjuje stres, poboljšava san</a:t>
            </a:r>
          </a:p>
          <a:p>
            <a:r>
              <a:rPr lang="sr-Latn-CS" sz="2400" dirty="0" smtClean="0">
                <a:latin typeface="+mj-lt"/>
              </a:rPr>
              <a:t>Zabava i igra, ne takmičenje</a:t>
            </a:r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Focus </a:t>
            </a:r>
            <a:r>
              <a:rPr lang="sr-Latn-CS" sz="2400" dirty="0" smtClean="0">
                <a:latin typeface="+mj-lt"/>
              </a:rPr>
              <a:t>na učenje bazičnih kretnih sposobnosti, trčanje, skakanje, bacanje, hvatanje, okretanje, šutiranje</a:t>
            </a:r>
            <a:endParaRPr lang="en-US" sz="2400" dirty="0" smtClean="0">
              <a:latin typeface="+mj-lt"/>
            </a:endParaRPr>
          </a:p>
          <a:p>
            <a:pPr>
              <a:buNone/>
            </a:pPr>
            <a:endParaRPr lang="sr-Latn-CS" sz="2800" dirty="0" smtClean="0"/>
          </a:p>
          <a:p>
            <a:endParaRPr lang="en-US" sz="2800" dirty="0" smtClean="0"/>
          </a:p>
          <a:p>
            <a:endParaRPr lang="hr-HR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 fontScale="90000"/>
          </a:bodyPr>
          <a:lstStyle/>
          <a:p>
            <a:pPr lvl="0"/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UVOD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hr-HR" sz="2400" dirty="0" smtClean="0">
                <a:latin typeface="+mj-lt"/>
              </a:rPr>
              <a:t>Standardizirani testovi za procjenu motoričkih sposobnosti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 err="1" smtClean="0">
                <a:latin typeface="+mj-lt"/>
              </a:rPr>
              <a:t>Taping</a:t>
            </a:r>
            <a:r>
              <a:rPr lang="hr-HR" sz="2400" dirty="0" smtClean="0">
                <a:latin typeface="+mj-lt"/>
              </a:rPr>
              <a:t> </a:t>
            </a:r>
            <a:r>
              <a:rPr lang="hr-HR" sz="2400" dirty="0">
                <a:latin typeface="+mj-lt"/>
              </a:rPr>
              <a:t>rukom- frekvencija pokreta</a:t>
            </a:r>
            <a:endParaRPr lang="en-US" sz="2400" dirty="0"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Skok udalj s mjesta-</a:t>
            </a:r>
            <a:r>
              <a:rPr lang="hr-HR" sz="2400" dirty="0">
                <a:solidFill>
                  <a:srgbClr val="FF0000"/>
                </a:solidFill>
                <a:latin typeface="+mj-lt"/>
              </a:rPr>
              <a:t>eksplozivna snaga donjih ektremiteta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Pretklon raznožno-fleksibilnost</a:t>
            </a:r>
            <a:endParaRPr lang="en-US" sz="2400" dirty="0"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Poligon natraške-koordinacija tijela</a:t>
            </a:r>
            <a:endParaRPr lang="en-US" sz="2400" dirty="0"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Izdržaj u visu zgibom- </a:t>
            </a:r>
            <a:r>
              <a:rPr lang="hr-HR" sz="2400" dirty="0">
                <a:solidFill>
                  <a:srgbClr val="FF0000"/>
                </a:solidFill>
                <a:latin typeface="+mj-lt"/>
              </a:rPr>
              <a:t>statička snaga ruku i ramenog pojasa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Podizanje trupa-</a:t>
            </a:r>
            <a:r>
              <a:rPr lang="hr-HR" sz="2400" dirty="0">
                <a:solidFill>
                  <a:srgbClr val="FF0000"/>
                </a:solidFill>
                <a:latin typeface="+mj-lt"/>
              </a:rPr>
              <a:t>repetitivna snaga trupa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Trčanje s promjenom smjera-agilnost</a:t>
            </a:r>
            <a:endParaRPr lang="en-US" sz="2400" dirty="0"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Stajanje na ležećem kvadru- ravnoteža</a:t>
            </a:r>
            <a:endParaRPr lang="en-US" sz="2400" dirty="0"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Puzanje s loptom –koordinacija</a:t>
            </a:r>
            <a:endParaRPr lang="en-US" sz="2400" dirty="0">
              <a:latin typeface="+mj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r-HR" sz="2400" dirty="0">
                <a:latin typeface="+mj-lt"/>
              </a:rPr>
              <a:t>Sunožni bočni preskoci-</a:t>
            </a:r>
            <a:r>
              <a:rPr lang="hr-HR" sz="2400" dirty="0">
                <a:solidFill>
                  <a:srgbClr val="FF0000"/>
                </a:solidFill>
                <a:latin typeface="+mj-lt"/>
              </a:rPr>
              <a:t>repetitivna snaga </a:t>
            </a:r>
            <a:r>
              <a:rPr lang="hr-HR" sz="2400" dirty="0" smtClean="0">
                <a:solidFill>
                  <a:srgbClr val="FF0000"/>
                </a:solidFill>
                <a:latin typeface="+mj-lt"/>
              </a:rPr>
              <a:t>nogu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160020"/>
            <a:ext cx="8229600" cy="1143000"/>
          </a:xfrm>
        </p:spPr>
        <p:txBody>
          <a:bodyPr/>
          <a:lstStyle/>
          <a:p>
            <a:r>
              <a:rPr lang="hr-HR" dirty="0" smtClean="0"/>
              <a:t> UVOD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 smtClean="0">
                <a:latin typeface="+mj-lt"/>
              </a:rPr>
              <a:t>segment motoričkog prostora: tjelesna snaga   (sposobnost organizma da se silama ostvarenim u muskulaturi suprotstavlja različitim otporima)</a:t>
            </a:r>
          </a:p>
          <a:p>
            <a:endParaRPr lang="hr-HR" dirty="0"/>
          </a:p>
        </p:txBody>
      </p:sp>
      <p:pic>
        <p:nvPicPr>
          <p:cNvPr id="4" name="Picture 5" descr="07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3200400"/>
            <a:ext cx="4724400" cy="304800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hr-HR" dirty="0" smtClean="0"/>
              <a:t> UVOD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hr-HR" sz="2400" dirty="0" smtClean="0">
                <a:latin typeface="+mj-lt"/>
              </a:rPr>
              <a:t>Faktore snage razlikujemo s obzirom na akcioni kriterij:</a:t>
            </a:r>
          </a:p>
          <a:p>
            <a:pPr marL="1524000" lvl="1" indent="-533400">
              <a:lnSpc>
                <a:spcPct val="80000"/>
              </a:lnSpc>
              <a:buClr>
                <a:schemeClr val="tx1"/>
              </a:buClr>
              <a:buSzTx/>
              <a:buFontTx/>
              <a:buAutoNum type="alphaLcParenR"/>
            </a:pPr>
            <a:r>
              <a:rPr lang="hr-HR" dirty="0" smtClean="0">
                <a:latin typeface="+mj-lt"/>
              </a:rPr>
              <a:t>eksplozivna snaga</a:t>
            </a:r>
          </a:p>
          <a:p>
            <a:pPr marL="1524000" lvl="1" indent="-533400">
              <a:lnSpc>
                <a:spcPct val="80000"/>
              </a:lnSpc>
              <a:buClr>
                <a:schemeClr val="tx1"/>
              </a:buClr>
              <a:buSzTx/>
              <a:buFontTx/>
              <a:buAutoNum type="alphaLcParenR"/>
            </a:pPr>
            <a:r>
              <a:rPr lang="hr-HR" dirty="0" smtClean="0">
                <a:latin typeface="+mj-lt"/>
              </a:rPr>
              <a:t>repetitivna snaga</a:t>
            </a:r>
          </a:p>
          <a:p>
            <a:pPr marL="1524000" lvl="1" indent="-533400">
              <a:lnSpc>
                <a:spcPct val="80000"/>
              </a:lnSpc>
              <a:buClr>
                <a:schemeClr val="tx1"/>
              </a:buClr>
              <a:buSzTx/>
              <a:buFontTx/>
              <a:buAutoNum type="alphaLcParenR"/>
            </a:pPr>
            <a:r>
              <a:rPr lang="hr-HR" dirty="0" smtClean="0">
                <a:latin typeface="+mj-lt"/>
              </a:rPr>
              <a:t>statička snaga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hr-HR" sz="2400" dirty="0" smtClean="0">
                <a:latin typeface="+mj-lt"/>
              </a:rPr>
              <a:t>	unutar koje su određeni topološki faktori  kao tjelesna snaga gornjih ekstremiteta, tjelesna snaga trupa, tjelesna snaga donjih ekstremiteta. </a:t>
            </a:r>
          </a:p>
          <a:p>
            <a:endParaRPr lang="hr-HR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r-HR" sz="5400" dirty="0" smtClean="0"/>
              <a:t>CILJ ISTRAŽIVANJA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8912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</a:pPr>
            <a:r>
              <a:rPr lang="hr-HR" sz="2400" dirty="0" smtClean="0">
                <a:latin typeface="+mj-lt"/>
              </a:rPr>
              <a:t>utvrditi razlike u snazi djevojčica i dječaka. </a:t>
            </a:r>
          </a:p>
          <a:p>
            <a:pPr marL="609600" indent="-609600">
              <a:lnSpc>
                <a:spcPct val="80000"/>
              </a:lnSpc>
            </a:pPr>
            <a:r>
              <a:rPr lang="hr-HR" sz="2400" dirty="0" smtClean="0">
                <a:latin typeface="+mj-lt"/>
              </a:rPr>
              <a:t>utvrditi egzistenciju faktora tjelesne snage s obzirom na akcioni tip i topološku podjelu. </a:t>
            </a:r>
          </a:p>
          <a:p>
            <a:pPr marL="609600" indent="-609600">
              <a:lnSpc>
                <a:spcPct val="80000"/>
              </a:lnSpc>
            </a:pPr>
            <a:r>
              <a:rPr lang="hr-HR" sz="2400" dirty="0" smtClean="0">
                <a:latin typeface="+mj-lt"/>
              </a:rPr>
              <a:t>U tu svrhu su konstruirani mjerni instrumenti čiji je primarni predmet mjerenja: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hr-HR" sz="2400" dirty="0" smtClean="0">
              <a:latin typeface="+mj-lt"/>
            </a:endParaRPr>
          </a:p>
          <a:p>
            <a:pPr marL="1158875" lvl="1" indent="-533400">
              <a:lnSpc>
                <a:spcPct val="80000"/>
              </a:lnSpc>
              <a:buClr>
                <a:schemeClr val="tx1"/>
              </a:buClr>
              <a:buSzTx/>
              <a:buFontTx/>
              <a:buAutoNum type="arabicPeriod"/>
            </a:pPr>
            <a:r>
              <a:rPr lang="hr-HR" dirty="0" smtClean="0">
                <a:latin typeface="+mj-lt"/>
              </a:rPr>
              <a:t>snaga ruku i ramenog pojasa u eksplozivnom, repetitivnom i statičkom načinu rada</a:t>
            </a:r>
          </a:p>
          <a:p>
            <a:pPr marL="1158875" lvl="1" indent="-533400">
              <a:lnSpc>
                <a:spcPct val="80000"/>
              </a:lnSpc>
              <a:buClr>
                <a:schemeClr val="tx1"/>
              </a:buClr>
              <a:buSzTx/>
              <a:buFontTx/>
              <a:buAutoNum type="arabicPeriod"/>
            </a:pPr>
            <a:r>
              <a:rPr lang="hr-HR" dirty="0" smtClean="0">
                <a:latin typeface="+mj-lt"/>
              </a:rPr>
              <a:t>snaga trupa u repetitivnom i statičkom načinu rada</a:t>
            </a:r>
          </a:p>
          <a:p>
            <a:pPr marL="1158875" lvl="1" indent="-533400">
              <a:lnSpc>
                <a:spcPct val="80000"/>
              </a:lnSpc>
              <a:buClr>
                <a:schemeClr val="tx1"/>
              </a:buClr>
              <a:buSzTx/>
              <a:buFontTx/>
              <a:buAutoNum type="arabicPeriod"/>
            </a:pPr>
            <a:r>
              <a:rPr lang="hr-HR" dirty="0" smtClean="0">
                <a:latin typeface="+mj-lt"/>
              </a:rPr>
              <a:t>snaga donjih ekstremiteta u eksplozivnom, repetitivnom i statičkom načinu rada  </a:t>
            </a:r>
            <a:endParaRPr lang="hr-HR" dirty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89120"/>
          </a:xfrm>
        </p:spPr>
        <p:txBody>
          <a:bodyPr>
            <a:normAutofit/>
          </a:bodyPr>
          <a:lstStyle/>
          <a:p>
            <a:r>
              <a:rPr lang="hr-HR" sz="2400" dirty="0" smtClean="0"/>
              <a:t>Senzitivne faze predstavljaju razdoblja u </a:t>
            </a:r>
            <a:br>
              <a:rPr lang="hr-HR" sz="2400" dirty="0" smtClean="0"/>
            </a:br>
            <a:r>
              <a:rPr lang="hr-HR" sz="2400" dirty="0" smtClean="0"/>
              <a:t>životu sportaša pogodna za razvoj</a:t>
            </a:r>
            <a:br>
              <a:rPr lang="hr-HR" sz="2400" dirty="0" smtClean="0"/>
            </a:br>
            <a:r>
              <a:rPr lang="hr-HR" sz="2400" dirty="0" smtClean="0"/>
              <a:t>pojedinih sposobnosti, osobina i </a:t>
            </a:r>
            <a:br>
              <a:rPr lang="hr-HR" sz="2400" dirty="0" smtClean="0"/>
            </a:br>
            <a:r>
              <a:rPr lang="hr-HR" sz="2400" dirty="0" smtClean="0"/>
              <a:t>motoričkih znanja putem treninga</a:t>
            </a:r>
            <a:endParaRPr lang="hr-HR" sz="2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Sadržaj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4038600" cy="4434840"/>
          </a:xfrm>
        </p:spPr>
        <p:txBody>
          <a:bodyPr>
            <a:normAutofit/>
          </a:bodyPr>
          <a:lstStyle/>
          <a:p>
            <a:r>
              <a:rPr lang="hr-HR" sz="2400" dirty="0" smtClean="0"/>
              <a:t>Uvod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194" y="1981200"/>
            <a:ext cx="5638800" cy="1001151"/>
          </a:xfrm>
        </p:spPr>
        <p:txBody>
          <a:bodyPr>
            <a:normAutofit/>
          </a:bodyPr>
          <a:lstStyle/>
          <a:p>
            <a:r>
              <a:rPr lang="hr-HR" altLang="zh-CN" sz="2400" dirty="0" smtClean="0"/>
              <a:t>Senzibilni periodi u razvoju pojedinih motorički sposobnosti (Martin, 1982</a:t>
            </a:r>
            <a:endParaRPr lang="en-US" sz="2400" dirty="0"/>
          </a:p>
        </p:txBody>
      </p:sp>
      <p:pic>
        <p:nvPicPr>
          <p:cNvPr id="5" name="Picture 9" descr="tabela 3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2743200"/>
            <a:ext cx="6478587" cy="394377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389120"/>
          </a:xfrm>
        </p:spPr>
        <p:txBody>
          <a:bodyPr>
            <a:noAutofit/>
          </a:bodyPr>
          <a:lstStyle/>
          <a:p>
            <a:r>
              <a:rPr lang="hr-HR" sz="2400" dirty="0" err="1" smtClean="0">
                <a:latin typeface="+mj-lt"/>
              </a:rPr>
              <a:t>Gužalovski</a:t>
            </a:r>
            <a:r>
              <a:rPr lang="hr-HR" sz="2400" dirty="0" smtClean="0">
                <a:latin typeface="+mj-lt"/>
              </a:rPr>
              <a:t> (1984), kao senzibilne periode u razvoju motoričkih sposobnosti navodi sljedeće vremenske intervale:</a:t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/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>	a) maksimalna snaga:   13-14; 16-17(m)   10-11; 16-17(f),</a:t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>	b) statička sila:   14-15; 16-17(m)   11-12; 14-15(f),</a:t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>	c) repetitivna snaga:   11-12; 15-16(m)   11-12; </a:t>
            </a:r>
            <a:r>
              <a:rPr lang="hr-HR" sz="2400" dirty="0" err="1" smtClean="0">
                <a:latin typeface="+mj-lt"/>
              </a:rPr>
              <a:t>12</a:t>
            </a:r>
            <a:r>
              <a:rPr lang="hr-HR" sz="2400" dirty="0" smtClean="0">
                <a:latin typeface="+mj-lt"/>
              </a:rPr>
              <a:t>-13(f),  </a:t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>	d) eksplozivna snaga:   13-15(m)   10-12(f),</a:t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>	e) brzina:   7-10; 14-15(m)   7-11; 13-14(f),</a:t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>	f) izdržljivost, koordinacija, preciznost: </a:t>
            </a:r>
            <a:r>
              <a:rPr lang="hr-HR" sz="2400" i="1" dirty="0" smtClean="0">
                <a:latin typeface="+mj-lt"/>
              </a:rPr>
              <a:t>stalno,</a:t>
            </a:r>
            <a:r>
              <a:rPr lang="hr-HR" sz="2400" dirty="0" smtClean="0">
                <a:latin typeface="+mj-lt"/>
              </a:rPr>
              <a:t/>
            </a:r>
            <a:br>
              <a:rPr lang="hr-HR" sz="2400" dirty="0" smtClean="0">
                <a:latin typeface="+mj-lt"/>
              </a:rPr>
            </a:br>
            <a:r>
              <a:rPr lang="hr-HR" sz="2400" dirty="0" smtClean="0">
                <a:latin typeface="+mj-lt"/>
              </a:rPr>
              <a:t>	g) ravnoteža: 9-10; 14-17(m)   8-9; 11-12(f),</a:t>
            </a:r>
            <a:r>
              <a:rPr lang="hr-HR" altLang="zh-CN" sz="2400" dirty="0" smtClean="0">
                <a:latin typeface="+mj-lt"/>
              </a:rPr>
              <a:t/>
            </a:r>
            <a:br>
              <a:rPr lang="hr-HR" altLang="zh-CN" sz="2400" dirty="0" smtClean="0">
                <a:latin typeface="+mj-lt"/>
              </a:rPr>
            </a:br>
            <a:r>
              <a:rPr lang="hr-HR" altLang="zh-CN" sz="2400" dirty="0" smtClean="0">
                <a:latin typeface="+mj-lt"/>
              </a:rPr>
              <a:t>	h) gipkost: </a:t>
            </a:r>
            <a:r>
              <a:rPr lang="hr-HR" altLang="zh-CN" sz="2400" i="1" dirty="0" smtClean="0">
                <a:latin typeface="+mj-lt"/>
              </a:rPr>
              <a:t>stalno</a:t>
            </a:r>
            <a:r>
              <a:rPr lang="hr-HR" altLang="zh-CN" sz="2400" dirty="0" smtClean="0">
                <a:latin typeface="+mj-lt"/>
              </a:rPr>
              <a:t>,   9-10; 13-16(m)   14-17(f).</a:t>
            </a:r>
            <a:r>
              <a:rPr lang="en-US" altLang="zh-CN" sz="2400" dirty="0" smtClean="0">
                <a:latin typeface="+mj-lt"/>
                <a:ea typeface="SimSun" pitchFamily="2" charset="-122"/>
              </a:rPr>
              <a:t> 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/>
          <p:cNvSpPr/>
          <p:nvPr/>
        </p:nvSpPr>
        <p:spPr>
          <a:xfrm>
            <a:off x="304800" y="304800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r-HR" sz="2400" dirty="0" smtClean="0"/>
          </a:p>
          <a:p>
            <a:endParaRPr lang="hr-HR" sz="2400" dirty="0" smtClean="0"/>
          </a:p>
          <a:p>
            <a:r>
              <a:rPr lang="hr-HR" sz="2400" dirty="0" err="1" smtClean="0"/>
              <a:t>Drabik</a:t>
            </a:r>
            <a:r>
              <a:rPr lang="hr-HR" sz="2400" dirty="0" smtClean="0"/>
              <a:t> (1996), u okviru svog pristupa senzibilnim periodima u razvoju motoričkih </a:t>
            </a:r>
            <a:r>
              <a:rPr lang="hr-HR" sz="2400" dirty="0" err="1" smtClean="0"/>
              <a:t>sposobosti</a:t>
            </a:r>
            <a:r>
              <a:rPr lang="hr-HR" sz="2400" dirty="0" smtClean="0"/>
              <a:t> navodi sljedeće:</a:t>
            </a:r>
            <a:br>
              <a:rPr lang="hr-HR" sz="2400" dirty="0" smtClean="0"/>
            </a:br>
            <a:r>
              <a:rPr lang="hr-HR" sz="2400" dirty="0" smtClean="0"/>
              <a:t>	1) ravnoteža: 10-11(m); 9-10(f)</a:t>
            </a:r>
            <a:br>
              <a:rPr lang="hr-HR" sz="2400" dirty="0" smtClean="0"/>
            </a:br>
            <a:r>
              <a:rPr lang="hr-HR" sz="2400" dirty="0" smtClean="0"/>
              <a:t>	2) </a:t>
            </a:r>
            <a:r>
              <a:rPr lang="hr-HR" sz="2400" dirty="0" err="1" smtClean="0"/>
              <a:t>kinestetički</a:t>
            </a:r>
            <a:r>
              <a:rPr lang="hr-HR" sz="2400" dirty="0" smtClean="0"/>
              <a:t> osjećaj: 6-7; 10-11 (m&amp;f), </a:t>
            </a:r>
            <a:br>
              <a:rPr lang="hr-HR" sz="2400" dirty="0" smtClean="0"/>
            </a:br>
            <a:r>
              <a:rPr lang="hr-HR" sz="2400" dirty="0" smtClean="0"/>
              <a:t>	3) osjećaj za ritam: 9-10(m); 7-9(f),</a:t>
            </a:r>
            <a:br>
              <a:rPr lang="hr-HR" sz="2400" dirty="0" smtClean="0"/>
            </a:br>
            <a:r>
              <a:rPr lang="hr-HR" sz="2400" dirty="0" smtClean="0"/>
              <a:t>	4) </a:t>
            </a:r>
            <a:r>
              <a:rPr lang="hr-HR" sz="2400" dirty="0" err="1" smtClean="0"/>
              <a:t>orjentacija</a:t>
            </a:r>
            <a:r>
              <a:rPr lang="hr-HR" sz="2400" dirty="0" smtClean="0"/>
              <a:t> u prostoru: 12-14(m&amp;f),</a:t>
            </a:r>
            <a:br>
              <a:rPr lang="hr-HR" sz="2400" dirty="0" smtClean="0"/>
            </a:br>
            <a:r>
              <a:rPr lang="hr-HR" sz="2400" dirty="0" smtClean="0"/>
              <a:t>	5) koordinacija: 7-14 (m&amp;f),</a:t>
            </a:r>
            <a:br>
              <a:rPr lang="hr-HR" sz="2400" dirty="0" smtClean="0"/>
            </a:br>
            <a:r>
              <a:rPr lang="hr-HR" sz="2400" dirty="0" smtClean="0"/>
              <a:t>	6) izdržljivost: 8-13(m&amp;f); 15-16(m); 12-14(f),</a:t>
            </a:r>
            <a:br>
              <a:rPr lang="hr-HR" sz="2400" dirty="0" smtClean="0"/>
            </a:br>
            <a:r>
              <a:rPr lang="hr-HR" sz="2400" dirty="0" smtClean="0"/>
              <a:t>	7) brzina: 7-9(m); 7-11(f), </a:t>
            </a:r>
            <a:br>
              <a:rPr lang="hr-HR" sz="2400" dirty="0" smtClean="0"/>
            </a:br>
            <a:r>
              <a:rPr lang="hr-HR" sz="2400" dirty="0" smtClean="0"/>
              <a:t>	8) relativna snaga: 13-14(m),</a:t>
            </a:r>
            <a:br>
              <a:rPr lang="hr-HR" sz="2400" dirty="0" smtClean="0"/>
            </a:br>
            <a:r>
              <a:rPr lang="hr-HR" sz="2400" dirty="0" smtClean="0"/>
              <a:t>	9) statička snaga: 12-15(m).</a:t>
            </a:r>
            <a:r>
              <a:rPr lang="hr-HR" altLang="zh-CN" sz="2400" dirty="0" smtClean="0"/>
              <a:t>	</a:t>
            </a:r>
            <a:br>
              <a:rPr lang="hr-HR" altLang="zh-CN" sz="2400" dirty="0" smtClean="0"/>
            </a:br>
            <a:endParaRPr lang="hr-HR" sz="2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Max </a:t>
            </a:r>
            <a:r>
              <a:rPr lang="en-AU" sz="2400" dirty="0" err="1" smtClean="0">
                <a:solidFill>
                  <a:srgbClr val="000000"/>
                </a:solidFill>
                <a:latin typeface="+mj-lt"/>
              </a:rPr>
              <a:t>snaga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		12-14(f) 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		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14-16(m)</a:t>
            </a:r>
          </a:p>
          <a:p>
            <a:pPr marL="342900" indent="-342900">
              <a:buFont typeface="Arial" charset="0"/>
              <a:buChar char="•"/>
            </a:pP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Eks</a:t>
            </a:r>
            <a:r>
              <a:rPr lang="en-AU" sz="2400" dirty="0" err="1" smtClean="0">
                <a:solidFill>
                  <a:srgbClr val="000000"/>
                </a:solidFill>
                <a:latin typeface="+mj-lt"/>
              </a:rPr>
              <a:t>plozivna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AU" sz="2400" dirty="0" err="1" smtClean="0">
                <a:solidFill>
                  <a:srgbClr val="000000"/>
                </a:solidFill>
                <a:latin typeface="+mj-lt"/>
              </a:rPr>
              <a:t>snaga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	10-12(f) 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		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12-14(m)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I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z</a:t>
            </a:r>
            <a:r>
              <a:rPr lang="en-AU" sz="2400" dirty="0" err="1" smtClean="0">
                <a:solidFill>
                  <a:srgbClr val="000000"/>
                </a:solidFill>
                <a:latin typeface="+mj-lt"/>
              </a:rPr>
              <a:t>dr</a:t>
            </a:r>
            <a:r>
              <a:rPr lang="sr-Latn-CS" sz="2400" dirty="0" err="1" smtClean="0">
                <a:solidFill>
                  <a:srgbClr val="000000"/>
                </a:solidFill>
                <a:latin typeface="+mj-lt"/>
              </a:rPr>
              <a:t>žljivost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 u snazi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	12-14(f) 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		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14-16(m)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400" dirty="0" err="1" smtClean="0">
                <a:solidFill>
                  <a:srgbClr val="000000"/>
                </a:solidFill>
                <a:latin typeface="+mj-lt"/>
              </a:rPr>
              <a:t>Aerob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na izdržljivost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8-10 (f &amp; m)	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400" dirty="0" err="1" smtClean="0">
                <a:solidFill>
                  <a:srgbClr val="000000"/>
                </a:solidFill>
                <a:latin typeface="+mj-lt"/>
              </a:rPr>
              <a:t>Anaero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bna izdržljivost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12-14(f) 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		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14-16(m)</a:t>
            </a:r>
          </a:p>
          <a:p>
            <a:pPr marL="342900" indent="-342900">
              <a:buFont typeface="Arial" charset="0"/>
              <a:buChar char="•"/>
            </a:pP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Brzina reakcije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	8-10 (f &amp; m)</a:t>
            </a:r>
          </a:p>
          <a:p>
            <a:pPr marL="342900" indent="-342900">
              <a:buFont typeface="Arial" charset="0"/>
              <a:buChar char="•"/>
            </a:pP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Ma</a:t>
            </a:r>
            <a:r>
              <a:rPr lang="sr-Latn-CS" sz="2400" dirty="0" err="1" smtClean="0">
                <a:solidFill>
                  <a:srgbClr val="000000"/>
                </a:solidFill>
                <a:latin typeface="+mj-lt"/>
              </a:rPr>
              <a:t>ksimalna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 brzina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	10-12(f) </a:t>
            </a: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		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12-14(m)</a:t>
            </a:r>
          </a:p>
          <a:p>
            <a:pPr marL="342900" indent="-342900">
              <a:buFont typeface="Arial" charset="0"/>
              <a:buChar char="•"/>
            </a:pPr>
            <a:r>
              <a:rPr lang="sr-Latn-CS" sz="2400" dirty="0" smtClean="0">
                <a:solidFill>
                  <a:srgbClr val="000000"/>
                </a:solidFill>
                <a:latin typeface="+mj-lt"/>
              </a:rPr>
              <a:t>Koordinacija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		5-8 (f &amp; m)</a:t>
            </a:r>
            <a:endParaRPr lang="hr-HR" sz="2400" dirty="0" smtClean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 typeface="Arial" charset="0"/>
              <a:buChar char="•"/>
            </a:pPr>
            <a:endParaRPr lang="hr-HR" sz="2400" dirty="0" smtClean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 typeface="Arial" charset="0"/>
              <a:buChar char="•"/>
            </a:pPr>
            <a:r>
              <a:rPr lang="sr-Latn-CS" sz="2400" dirty="0" smtClean="0">
                <a:latin typeface="+mj-lt"/>
              </a:rPr>
              <a:t>Tijelo se nalazi u konstantnoj adaptaciji !!!!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Arial" charset="0"/>
              <a:buChar char="•"/>
            </a:pPr>
            <a:endParaRPr lang="en-US" sz="2400" dirty="0" smtClean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371600"/>
          </a:xfrm>
        </p:spPr>
        <p:txBody>
          <a:bodyPr>
            <a:normAutofit/>
          </a:bodyPr>
          <a:lstStyle/>
          <a:p>
            <a:r>
              <a:rPr lang="hr-HR" sz="2800" dirty="0" smtClean="0"/>
              <a:t>Mora se pratiti zakonitosti biološke dobi, a ne kronološke</a:t>
            </a:r>
            <a:br>
              <a:rPr lang="hr-HR" sz="2800" dirty="0" smtClean="0"/>
            </a:br>
            <a:endParaRPr lang="hr-HR" sz="2800" dirty="0"/>
          </a:p>
        </p:txBody>
      </p:sp>
      <p:pic>
        <p:nvPicPr>
          <p:cNvPr id="4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011" t="39966" r="28313" b="22296"/>
          <a:stretch>
            <a:fillRect/>
          </a:stretch>
        </p:blipFill>
        <p:spPr>
          <a:xfrm>
            <a:off x="261368" y="2795063"/>
            <a:ext cx="4107836" cy="2789762"/>
          </a:xfrm>
          <a:noFill/>
          <a:ln w="25400">
            <a:solidFill>
              <a:srgbClr val="FF0000"/>
            </a:solidFill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6146" t="29947" r="18774" b="42334"/>
          <a:stretch>
            <a:fillRect/>
          </a:stretch>
        </p:blipFill>
        <p:spPr>
          <a:xfrm>
            <a:off x="4800600" y="2819400"/>
            <a:ext cx="4096264" cy="276542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7243" t="25594" r="32521" b="20229"/>
          <a:stretch>
            <a:fillRect/>
          </a:stretch>
        </p:blipFill>
        <p:spPr>
          <a:xfrm>
            <a:off x="2057400" y="1295400"/>
            <a:ext cx="4781384" cy="4828532"/>
          </a:xfrm>
          <a:noFill/>
          <a:ln w="31750">
            <a:solidFill>
              <a:srgbClr val="FF0066"/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hr-HR" dirty="0" smtClean="0"/>
              <a:t>METODE</a:t>
            </a:r>
            <a:r>
              <a:rPr lang="hr-HR" b="1" dirty="0" smtClean="0"/>
              <a:t> </a:t>
            </a:r>
            <a:r>
              <a:rPr lang="hr-HR" dirty="0" smtClean="0"/>
              <a:t>RADA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 smtClean="0">
                <a:latin typeface="+mj-lt"/>
              </a:rPr>
              <a:t>Uzorak varijabli</a:t>
            </a:r>
            <a:endParaRPr lang="en-US" sz="2400" dirty="0" smtClean="0">
              <a:latin typeface="+mj-lt"/>
            </a:endParaRPr>
          </a:p>
          <a:p>
            <a:r>
              <a:rPr lang="hr-HR" sz="2400" dirty="0" smtClean="0">
                <a:latin typeface="+mj-lt"/>
              </a:rPr>
              <a:t>ukupno  24  mjerna instrumenata</a:t>
            </a:r>
          </a:p>
          <a:p>
            <a:r>
              <a:rPr lang="hr-HR" sz="2400" dirty="0" smtClean="0">
                <a:latin typeface="+mj-lt"/>
              </a:rPr>
              <a:t> opis novokonstruiranih mjernih instrumenata:</a:t>
            </a:r>
          </a:p>
          <a:p>
            <a:pPr marL="1158875" lvl="1" indent="-260350" defTabSz="1158875"/>
            <a:r>
              <a:rPr lang="hr-HR" dirty="0" smtClean="0">
                <a:latin typeface="+mj-lt"/>
              </a:rPr>
              <a:t>naziv i skraćenica mjernog instrumenta</a:t>
            </a:r>
          </a:p>
          <a:p>
            <a:pPr marL="1158875" lvl="1" indent="-260350" defTabSz="1158875"/>
            <a:r>
              <a:rPr lang="hr-HR" dirty="0" smtClean="0">
                <a:latin typeface="+mj-lt"/>
              </a:rPr>
              <a:t>opis  pravilnog izvođenja</a:t>
            </a:r>
          </a:p>
          <a:p>
            <a:pPr marL="1158875" lvl="1" indent="-260350" defTabSz="1158875"/>
            <a:r>
              <a:rPr lang="hr-HR" dirty="0" smtClean="0">
                <a:latin typeface="+mj-lt"/>
              </a:rPr>
              <a:t>ocjenjivanje i rezultat u mjernom testu </a:t>
            </a:r>
          </a:p>
          <a:p>
            <a:pPr marL="1158875" lvl="1" indent="-260350" defTabSz="1158875"/>
            <a:r>
              <a:rPr lang="hr-HR" dirty="0" smtClean="0">
                <a:latin typeface="+mj-lt"/>
              </a:rPr>
              <a:t>potrebna pomagala i rekviziti</a:t>
            </a:r>
          </a:p>
          <a:p>
            <a:r>
              <a:rPr lang="hr-HR" sz="2400" dirty="0" smtClean="0">
                <a:latin typeface="+mj-lt"/>
              </a:rPr>
              <a:t>tjelesna visina i tjelesna masa</a:t>
            </a:r>
          </a:p>
          <a:p>
            <a:r>
              <a:rPr lang="hr-HR" sz="2400" dirty="0" smtClean="0">
                <a:latin typeface="+mj-lt"/>
              </a:rPr>
              <a:t>Angažiranost u sportskom programu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23653789"/>
              </p:ext>
            </p:extLst>
          </p:nvPr>
        </p:nvGraphicFramePr>
        <p:xfrm>
          <a:off x="457199" y="1397000"/>
          <a:ext cx="8229601" cy="4851399"/>
        </p:xfrm>
        <a:graphic>
          <a:graphicData uri="http://schemas.openxmlformats.org/drawingml/2006/table">
            <a:tbl>
              <a:tblPr/>
              <a:tblGrid>
                <a:gridCol w="2669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57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27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76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89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TJELESNA SNAGA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EKSPLOZIVNA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REPETITIVNA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STATIČKA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53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RUKE I RAMENI POJAS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MFEBLD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MRAZGP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MSAIVZ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5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MFEBMD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MRASUS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MSAUPP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5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MFEBML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MRASUK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MSAIUZ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850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TRUP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MRAMPT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MSAIVZ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MRAMPN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MSAIZZ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5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MRAZAK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MSAIZS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706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DONJI EKSTREMITETI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MFESVM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MRAČUČ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MSAIZČ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5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MFE20V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MRASTEP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MSAIZU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5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MFESDM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MRABPO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MSAIZZ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r-HR" b="1" dirty="0" smtClean="0"/>
              <a:t>MJERNI INSTRUMENTI ZA PROCJENU EKSPOLOZIVNE SNAGE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858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1. MFEBLD - Bacanje loptice od 200 gr. iz mjesta u dalj </a:t>
            </a:r>
            <a:endParaRPr lang="en-US" sz="2400" dirty="0">
              <a:latin typeface="+mj-lt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5" name="Picture 1" descr="Copy%20(2)%20of%20DSC029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066800"/>
            <a:ext cx="1720850" cy="2289175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7" name="Picture 3" descr="Copy (2) of DSC029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3200000">
            <a:off x="4114800" y="1207030"/>
            <a:ext cx="2743200" cy="20579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43000" y="342900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2. MFEBMD- Izbačaj medicinke s prsiju u </a:t>
            </a:r>
            <a:r>
              <a:rPr lang="hr-HR" sz="2400" dirty="0" smtClean="0">
                <a:latin typeface="+mj-lt"/>
              </a:rPr>
              <a:t>dalj</a:t>
            </a:r>
            <a:endParaRPr lang="en-US" sz="2400" dirty="0">
              <a:latin typeface="+mj-lt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9" name="Picture 5" descr="Copy (2) of DSC029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3962400"/>
            <a:ext cx="1700213" cy="2266950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91" name="Picture 7" descr="Copy of DSC029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3962400"/>
            <a:ext cx="1755292" cy="2286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858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3. </a:t>
            </a:r>
            <a:r>
              <a:rPr lang="hr-HR" sz="2400" dirty="0"/>
              <a:t>MFEBML - Bacanje medicinke iz ležanja na leđima</a:t>
            </a:r>
            <a:endParaRPr lang="en-US" sz="24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41" name="Picture 1" descr="Copy (2) of DSC029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143001"/>
            <a:ext cx="1743075" cy="2328863"/>
          </a:xfrm>
          <a:prstGeom prst="rect">
            <a:avLst/>
          </a:prstGeom>
          <a:noFill/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43" name="Picture 3" descr="Copy (2) of DSC029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143000"/>
            <a:ext cx="1845575" cy="23288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143000" y="35814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4. MFESVM - Skok uvis s mjesta ( Sargentov test </a:t>
            </a:r>
            <a:r>
              <a:rPr lang="hr-HR" sz="2400" dirty="0" smtClean="0">
                <a:latin typeface="+mj-lt"/>
              </a:rPr>
              <a:t>)</a:t>
            </a:r>
            <a:endParaRPr lang="en-US" sz="2400" dirty="0">
              <a:latin typeface="+mj-lt"/>
            </a:endParaRP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48" name="Picture 8" descr="Copy%20(2)%20of%20DSC0288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191000"/>
            <a:ext cx="1685925" cy="2238375"/>
          </a:xfrm>
          <a:prstGeom prst="rect">
            <a:avLst/>
          </a:prstGeom>
          <a:noFill/>
        </p:spPr>
      </p:pic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50" name="Picture 10" descr="Copy%20(2)%20of%20DSC0289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4191000"/>
            <a:ext cx="1684338" cy="2238375"/>
          </a:xfrm>
          <a:prstGeom prst="rect">
            <a:avLst/>
          </a:prstGeom>
          <a:noFill/>
        </p:spPr>
      </p:pic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852" name="Picture 12" descr="Copy (2) of DSC0289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4191000"/>
            <a:ext cx="1684338" cy="2254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6096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5. MFE20V - Trčanje 20 m </a:t>
            </a:r>
            <a:endParaRPr lang="en-US" sz="2400" dirty="0">
              <a:latin typeface="+mj-lt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6865" name="Picture 1" descr="Copy%20of%20DSC029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020408"/>
            <a:ext cx="1947598" cy="2590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0" y="36576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6. MFESDM - Skok u dalj s mjesta</a:t>
            </a:r>
            <a:endParaRPr lang="en-US" sz="2400" dirty="0">
              <a:latin typeface="+mj-lt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6867" name="Picture 3" descr="DSC029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195762"/>
            <a:ext cx="1812925" cy="2433638"/>
          </a:xfrm>
          <a:prstGeom prst="rect">
            <a:avLst/>
          </a:prstGeom>
          <a:noFill/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6869" name="Picture 5" descr="DSC029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4195762"/>
            <a:ext cx="1838325" cy="24336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r-HR" b="1" dirty="0" smtClean="0"/>
              <a:t>MJERNI INSTRUMENTI ZA PROCJENU REPETITIVNE SNAGE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858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400" dirty="0" smtClean="0">
                <a:latin typeface="+mj-lt"/>
              </a:rPr>
              <a:t>1. MRAZGP </a:t>
            </a:r>
            <a:r>
              <a:rPr lang="hr-HR" sz="2400" dirty="0">
                <a:latin typeface="+mj-lt"/>
              </a:rPr>
              <a:t>- Zgibovi na preči </a:t>
            </a:r>
            <a:r>
              <a:rPr lang="hr-HR" sz="2400" dirty="0" smtClean="0">
                <a:latin typeface="+mj-lt"/>
              </a:rPr>
              <a:t>pothvatom</a:t>
            </a:r>
            <a:endParaRPr lang="en-US" sz="2400" dirty="0">
              <a:latin typeface="+mj-lt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7889" name="Picture 1" descr="DSC02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066800"/>
            <a:ext cx="1785938" cy="2384425"/>
          </a:xfrm>
          <a:prstGeom prst="rect">
            <a:avLst/>
          </a:prstGeom>
          <a:noFill/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7891" name="Picture 3" descr="DSC029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066800"/>
            <a:ext cx="1793875" cy="23844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0" y="3974068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400" dirty="0" smtClean="0">
                <a:latin typeface="+mj-lt"/>
              </a:rPr>
              <a:t>2. MRASUS </a:t>
            </a:r>
            <a:r>
              <a:rPr lang="hr-HR" sz="2400" dirty="0">
                <a:latin typeface="+mj-lt"/>
              </a:rPr>
              <a:t>- Sklek u uporu </a:t>
            </a:r>
            <a:r>
              <a:rPr lang="hr-HR" sz="2400" dirty="0" smtClean="0">
                <a:latin typeface="+mj-lt"/>
              </a:rPr>
              <a:t>stražnjem</a:t>
            </a:r>
            <a:endParaRPr lang="en-US" sz="2400" dirty="0">
              <a:latin typeface="+mj-lt"/>
            </a:endParaRPr>
          </a:p>
        </p:txBody>
      </p:sp>
      <p:pic>
        <p:nvPicPr>
          <p:cNvPr id="37893" name="Picture 5" descr="Copy%20(2)%20of%20DSC029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562475"/>
            <a:ext cx="24574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 descr="Copy (2) of DSC029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4562475"/>
            <a:ext cx="24098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858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smtClean="0">
                <a:latin typeface="+mj-lt"/>
              </a:rPr>
              <a:t>3. MRASUK </a:t>
            </a:r>
            <a:r>
              <a:rPr lang="hr-HR" sz="2400" dirty="0">
                <a:latin typeface="+mj-lt"/>
              </a:rPr>
              <a:t>- Sklek u uporu klečećem</a:t>
            </a:r>
            <a:endParaRPr lang="en-US" sz="2400" dirty="0">
              <a:latin typeface="+mj-lt"/>
            </a:endParaRPr>
          </a:p>
        </p:txBody>
      </p:sp>
      <p:pic>
        <p:nvPicPr>
          <p:cNvPr id="39938" name="Picture 2" descr="DSC029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7584" y="1143000"/>
            <a:ext cx="279294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 descr="DSC029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143000"/>
            <a:ext cx="2739996" cy="2301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00200" y="3518618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400" dirty="0" smtClean="0">
                <a:latin typeface="+mj-lt"/>
              </a:rPr>
              <a:t>4. MRAMPT </a:t>
            </a:r>
            <a:r>
              <a:rPr lang="hr-HR" sz="2400" dirty="0">
                <a:latin typeface="+mj-lt"/>
              </a:rPr>
              <a:t>- Podizanje </a:t>
            </a:r>
            <a:r>
              <a:rPr lang="hr-HR" sz="2400" dirty="0" smtClean="0">
                <a:latin typeface="+mj-lt"/>
              </a:rPr>
              <a:t>trupa</a:t>
            </a:r>
            <a:endParaRPr lang="en-US" sz="2400" dirty="0">
              <a:latin typeface="+mj-lt"/>
            </a:endParaRPr>
          </a:p>
        </p:txBody>
      </p:sp>
      <p:pic>
        <p:nvPicPr>
          <p:cNvPr id="39940" name="Picture 4" descr="Copy%20(2)%20of%20DSC028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39624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 descr="Copy (2) of DSC0288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962400"/>
            <a:ext cx="2739996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7620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400" dirty="0" smtClean="0">
                <a:latin typeface="+mj-lt"/>
              </a:rPr>
              <a:t>5. MRAMPN </a:t>
            </a:r>
            <a:r>
              <a:rPr lang="hr-HR" sz="2400" dirty="0">
                <a:latin typeface="+mj-lt"/>
              </a:rPr>
              <a:t>- Iz upora ležećeg podizanje </a:t>
            </a:r>
            <a:r>
              <a:rPr lang="hr-HR" sz="2400" dirty="0" smtClean="0">
                <a:latin typeface="+mj-lt"/>
              </a:rPr>
              <a:t>nogu</a:t>
            </a:r>
            <a:endParaRPr lang="en-US" sz="2400" dirty="0">
              <a:latin typeface="+mj-lt"/>
            </a:endParaRPr>
          </a:p>
        </p:txBody>
      </p:sp>
      <p:pic>
        <p:nvPicPr>
          <p:cNvPr id="40962" name="Picture 2" descr="Copy%20(2)%20of%20DSC028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399" y="1332428"/>
            <a:ext cx="2793367" cy="209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 descr="Copy (2) of DSC028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199" y="1332428"/>
            <a:ext cx="2793367" cy="208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47800" y="35052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400" dirty="0" smtClean="0">
                <a:latin typeface="+mj-lt"/>
              </a:rPr>
              <a:t>6. MRAZAK </a:t>
            </a:r>
            <a:r>
              <a:rPr lang="hr-HR" sz="2400" dirty="0">
                <a:latin typeface="+mj-lt"/>
              </a:rPr>
              <a:t>– </a:t>
            </a:r>
            <a:r>
              <a:rPr lang="hr-HR" sz="2400" dirty="0" smtClean="0">
                <a:latin typeface="+mj-lt"/>
              </a:rPr>
              <a:t>Zakloni</a:t>
            </a:r>
            <a:endParaRPr lang="en-US" sz="2400" dirty="0">
              <a:latin typeface="+mj-lt"/>
            </a:endParaRPr>
          </a:p>
        </p:txBody>
      </p:sp>
      <p:pic>
        <p:nvPicPr>
          <p:cNvPr id="40964" name="Picture 4" descr="Copy%20(3)%20of%20DSC0288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3957195"/>
            <a:ext cx="2695246" cy="201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 descr="Copy (3) of DSC0288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957194"/>
            <a:ext cx="2717166" cy="203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685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400" dirty="0" smtClean="0">
                <a:latin typeface="+mj-lt"/>
              </a:rPr>
              <a:t>7. MRAČUČ </a:t>
            </a:r>
            <a:r>
              <a:rPr lang="hr-HR" sz="2400" dirty="0">
                <a:latin typeface="+mj-lt"/>
              </a:rPr>
              <a:t>-  </a:t>
            </a:r>
            <a:r>
              <a:rPr lang="hr-HR" sz="2400" dirty="0" smtClean="0">
                <a:latin typeface="+mj-lt"/>
              </a:rPr>
              <a:t>Čučnjevi</a:t>
            </a:r>
            <a:endParaRPr lang="en-US" sz="2400" dirty="0">
              <a:latin typeface="+mj-lt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985" name="Picture 1" descr="Copy%20(2)%20of%20DSC029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143000"/>
            <a:ext cx="1882775" cy="2503488"/>
          </a:xfrm>
          <a:prstGeom prst="rect">
            <a:avLst/>
          </a:prstGeom>
          <a:noFill/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987" name="Picture 3" descr="Copy (2) of DSC029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143000"/>
            <a:ext cx="1882775" cy="25034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00200" y="37338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smtClean="0">
                <a:latin typeface="+mj-lt"/>
              </a:rPr>
              <a:t>8. MRASTEP </a:t>
            </a:r>
            <a:r>
              <a:rPr lang="hr-HR" sz="2400" dirty="0">
                <a:latin typeface="+mj-lt"/>
              </a:rPr>
              <a:t>-  penjanje na step klupici </a:t>
            </a:r>
            <a:endParaRPr lang="en-US" sz="2400" dirty="0">
              <a:latin typeface="+mj-lt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989" name="Picture 5" descr="Copy (2) of DSC029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4191000"/>
            <a:ext cx="1789113" cy="2389188"/>
          </a:xfrm>
          <a:prstGeom prst="rect">
            <a:avLst/>
          </a:prstGeom>
          <a:noFill/>
        </p:spPr>
      </p:pic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991" name="Picture 7" descr="Copy%20(2)%20of%20DSC029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4191000"/>
            <a:ext cx="1793875" cy="23939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7620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smtClean="0">
                <a:latin typeface="+mj-lt"/>
              </a:rPr>
              <a:t>9. MRABPO </a:t>
            </a:r>
            <a:r>
              <a:rPr lang="hr-HR" sz="2400" dirty="0">
                <a:latin typeface="+mj-lt"/>
              </a:rPr>
              <a:t>- Sunožni bočni </a:t>
            </a:r>
            <a:r>
              <a:rPr lang="hr-HR" sz="2400" dirty="0" smtClean="0">
                <a:latin typeface="+mj-lt"/>
              </a:rPr>
              <a:t>preskoci</a:t>
            </a:r>
            <a:endParaRPr lang="en-US" sz="2400" dirty="0">
              <a:latin typeface="+mj-lt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3009" name="Picture 1" descr="Copy%20(2)%20of%20DSC029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295400"/>
            <a:ext cx="1662113" cy="2212975"/>
          </a:xfrm>
          <a:prstGeom prst="rect">
            <a:avLst/>
          </a:prstGeom>
          <a:noFill/>
        </p:spPr>
      </p:pic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3011" name="Picture 3" descr="Copy (2) of DSC029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295400"/>
            <a:ext cx="1660525" cy="22113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r-HR" b="1" dirty="0" smtClean="0"/>
              <a:t>MJERNI INSTRUMENTI ZA PROCJENU STATIČKE SNAGE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6858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1. MSAIVZ </a:t>
            </a:r>
            <a:r>
              <a:rPr lang="hr-HR" b="1" dirty="0"/>
              <a:t>- Izdržaj u visu zgibom</a:t>
            </a:r>
            <a:endParaRPr lang="en-US" dirty="0"/>
          </a:p>
        </p:txBody>
      </p:sp>
      <p:pic>
        <p:nvPicPr>
          <p:cNvPr id="44034" name="Picture 2" descr="v%20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143000"/>
            <a:ext cx="25146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 descr="v 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143000"/>
            <a:ext cx="24955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76400" y="32004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 smtClean="0"/>
              <a:t>2. MSAUPP </a:t>
            </a:r>
            <a:r>
              <a:rPr lang="hr-HR" b="1" dirty="0"/>
              <a:t>- Izdržaj u uporu </a:t>
            </a:r>
            <a:r>
              <a:rPr lang="hr-HR" b="1" dirty="0" smtClean="0"/>
              <a:t>prednjem</a:t>
            </a:r>
            <a:endParaRPr lang="en-US" dirty="0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4036" name="Picture 4" descr="Copy (2) of DSC029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581400"/>
            <a:ext cx="1993900" cy="26558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7620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 smtClean="0"/>
              <a:t>3. MSAIUZ </a:t>
            </a:r>
            <a:r>
              <a:rPr lang="hr-HR" b="1" dirty="0"/>
              <a:t>- Izdržaj u uporu zgrčenim pred </a:t>
            </a:r>
            <a:r>
              <a:rPr lang="hr-HR" b="1" dirty="0" smtClean="0"/>
              <a:t>rukama</a:t>
            </a:r>
            <a:endParaRPr lang="en-US" dirty="0"/>
          </a:p>
        </p:txBody>
      </p:sp>
      <p:pic>
        <p:nvPicPr>
          <p:cNvPr id="46082" name="Picture 2" descr="Copy%20(2)%20of%20DSC029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219200"/>
            <a:ext cx="25241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 descr="Copy (2) of DSC029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219200"/>
            <a:ext cx="248602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4000" y="3276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4. MSAIVPZ </a:t>
            </a:r>
            <a:r>
              <a:rPr lang="hr-HR" b="1" dirty="0"/>
              <a:t>- Izdržaj u visu prednožno zgrčenom</a:t>
            </a:r>
            <a:endParaRPr lang="en-US" dirty="0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6084" name="Picture 4" descr="Copy%20(2)%20of%20DSC028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3733800"/>
            <a:ext cx="1873250" cy="2498725"/>
          </a:xfrm>
          <a:prstGeom prst="rect">
            <a:avLst/>
          </a:prstGeom>
          <a:noFill/>
        </p:spPr>
      </p:pic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6086" name="Picture 6" descr="Copy (2) of DSC0288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733800"/>
            <a:ext cx="1870075" cy="24939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85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 smtClean="0"/>
              <a:t>5. MSAIZZ </a:t>
            </a:r>
            <a:r>
              <a:rPr lang="hr-HR" b="1" dirty="0"/>
              <a:t>- Izdržaj u </a:t>
            </a:r>
            <a:r>
              <a:rPr lang="hr-HR" b="1" dirty="0" smtClean="0"/>
              <a:t>zaklonu</a:t>
            </a:r>
            <a:endParaRPr lang="en-US" dirty="0"/>
          </a:p>
        </p:txBody>
      </p:sp>
      <p:pic>
        <p:nvPicPr>
          <p:cNvPr id="47106" name="Picture 2" descr="Copy%20(4)%20of%20DSC028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2676525" cy="1999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 descr="Copy (4) of DSC028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799" y="1219200"/>
            <a:ext cx="2600325" cy="195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4000" y="354169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 smtClean="0"/>
              <a:t>6. MSAIZS </a:t>
            </a:r>
            <a:r>
              <a:rPr lang="hr-HR" b="1" dirty="0"/>
              <a:t>- Izdržaj u uporu </a:t>
            </a:r>
            <a:r>
              <a:rPr lang="hr-HR" b="1" dirty="0" smtClean="0"/>
              <a:t>sjedećem</a:t>
            </a:r>
            <a:endParaRPr lang="en-US" dirty="0"/>
          </a:p>
        </p:txBody>
      </p:sp>
      <p:pic>
        <p:nvPicPr>
          <p:cNvPr id="47108" name="Picture 4" descr="Copy%20(2)%20of%20DSC028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799" y="4191000"/>
            <a:ext cx="2628901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5" descr="Copy (2) of DSC0289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799" y="4191000"/>
            <a:ext cx="260032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85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7. MSAIZČ </a:t>
            </a:r>
            <a:r>
              <a:rPr lang="hr-HR" b="1" dirty="0"/>
              <a:t>- Izdržaj u čučnju</a:t>
            </a:r>
            <a:endParaRPr lang="en-US" dirty="0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8129" name="Picture 1" descr="Copy (2) of DSC029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066800"/>
            <a:ext cx="2090738" cy="2782888"/>
          </a:xfrm>
          <a:prstGeom prst="rect">
            <a:avLst/>
          </a:prstGeom>
          <a:noFill/>
        </p:spPr>
      </p:pic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8131" name="Picture 3" descr="Copy%20(2)%20of%20DSC029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066800"/>
            <a:ext cx="2090738" cy="27828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19200" y="39624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 smtClean="0"/>
              <a:t>8. MSAIZU </a:t>
            </a:r>
            <a:r>
              <a:rPr lang="hr-HR" b="1" dirty="0"/>
              <a:t>- Izdržaj u </a:t>
            </a:r>
            <a:r>
              <a:rPr lang="hr-HR" b="1" dirty="0" smtClean="0"/>
              <a:t>usponu</a:t>
            </a:r>
            <a:endParaRPr lang="en-US" dirty="0"/>
          </a:p>
        </p:txBody>
      </p:sp>
      <p:pic>
        <p:nvPicPr>
          <p:cNvPr id="48133" name="Picture 5" descr="v%200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4419600"/>
            <a:ext cx="23907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v 0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4419600"/>
            <a:ext cx="23907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858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 smtClean="0"/>
              <a:t>9. MSAIZN </a:t>
            </a:r>
            <a:r>
              <a:rPr lang="hr-HR" b="1" dirty="0"/>
              <a:t>- Izdržaj u </a:t>
            </a:r>
            <a:r>
              <a:rPr lang="hr-HR" b="1" dirty="0" smtClean="0"/>
              <a:t>zanoženju</a:t>
            </a:r>
            <a:endParaRPr lang="en-US" dirty="0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9153" name="Picture 1" descr="Copy%20(2)%20of%20DSC029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76400"/>
            <a:ext cx="2438400" cy="3251200"/>
          </a:xfrm>
          <a:prstGeom prst="rect">
            <a:avLst/>
          </a:prstGeom>
          <a:noFill/>
        </p:spPr>
      </p:pic>
      <p:pic>
        <p:nvPicPr>
          <p:cNvPr id="49155" name="Picture 3" descr="DSC029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133600"/>
            <a:ext cx="3200400" cy="237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r>
              <a:rPr lang="hr-HR" b="1" dirty="0" smtClean="0"/>
              <a:t>REZULTATI I DISKUSIJA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U  istraživanju su potvrđene znanstvene spoznaje koje su se odnosile na morfološku strukturu, odnosno vrlo male razlike u visini i tjelesnoj masi djece u dobi od 5. i 6. godina, što je rezultiralo istom strukturom latentnog prostora nakon parcijalizacije morfoloških karakteristika. </a:t>
            </a:r>
            <a:endParaRPr lang="en-US" dirty="0" smtClean="0"/>
          </a:p>
          <a:p>
            <a:r>
              <a:rPr lang="hr-HR" dirty="0" smtClean="0"/>
              <a:t>Potvrđena je hipoteza koja se odnosila na razlike u relativnoj tjelesnoj snazi u odnosu na spol i u odnosu na angažiranost u dodatnom sportskom programu. </a:t>
            </a:r>
          </a:p>
          <a:p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r>
              <a:rPr lang="hr-HR" dirty="0" smtClean="0"/>
              <a:t>Parcijalizirani prostor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371600"/>
          </a:xfrm>
        </p:spPr>
        <p:txBody>
          <a:bodyPr>
            <a:normAutofit/>
          </a:bodyPr>
          <a:lstStyle/>
          <a:p>
            <a:r>
              <a:rPr lang="hr-HR" dirty="0" smtClean="0"/>
              <a:t>Nakon parcijalizacije morfoloških karakteristika nema promjene u latentnoj strukturi snage</a:t>
            </a:r>
          </a:p>
          <a:p>
            <a:r>
              <a:rPr lang="hr-HR" dirty="0" smtClean="0"/>
              <a:t>Sukladno rezultatima dosadašnjih istraživanja</a:t>
            </a:r>
          </a:p>
          <a:p>
            <a:endParaRPr lang="hr-HR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7995411"/>
              </p:ext>
            </p:extLst>
          </p:nvPr>
        </p:nvGraphicFramePr>
        <p:xfrm>
          <a:off x="990602" y="2790825"/>
          <a:ext cx="7467597" cy="3228974"/>
        </p:xfrm>
        <a:graphic>
          <a:graphicData uri="http://schemas.openxmlformats.org/drawingml/2006/table">
            <a:tbl>
              <a:tblPr/>
              <a:tblGrid>
                <a:gridCol w="14321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56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33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08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30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7188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006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096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Times New Roman"/>
                        </a:rPr>
                        <a:t>Dječaci</a:t>
                      </a:r>
                      <a:endParaRPr lang="en-US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SD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Min.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Maks.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Sim.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Kurt.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6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Times New Roman"/>
                        </a:rPr>
                        <a:t>ATV (visina)</a:t>
                      </a:r>
                      <a:endParaRPr lang="en-US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117.77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5.90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104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137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51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Times New Roman"/>
                        </a:rPr>
                        <a:t>ATT (tjelesna masa)</a:t>
                      </a:r>
                      <a:endParaRPr lang="en-US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Times New Roman"/>
                        </a:rPr>
                        <a:t>23.09</a:t>
                      </a:r>
                      <a:endParaRPr lang="en-US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Times New Roman"/>
                        </a:rPr>
                        <a:t>4.24</a:t>
                      </a:r>
                      <a:endParaRPr lang="en-US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44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1.78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5.43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6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          Djevojčice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6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ATV (visina)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117.30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5.75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105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133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0.31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0.26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51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ATT (tjelesna masa)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22.52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n-lt"/>
                          <a:ea typeface="Times New Roman"/>
                          <a:cs typeface="Times New Roman"/>
                        </a:rPr>
                        <a:t>4.05</a:t>
                      </a:r>
                      <a:endParaRPr lang="en-US" sz="16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16.5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38.7</a:t>
                      </a:r>
                      <a:endParaRPr lang="en-US" sz="16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Times New Roman"/>
                        </a:rPr>
                        <a:t>1.27</a:t>
                      </a:r>
                      <a:endParaRPr lang="en-US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n-lt"/>
                          <a:ea typeface="Times New Roman"/>
                          <a:cs typeface="Times New Roman"/>
                        </a:rPr>
                        <a:t>2.53</a:t>
                      </a:r>
                      <a:endParaRPr lang="en-US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/>
              <a:t>Razlike s obzirom na spol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sz="2400" dirty="0" smtClean="0"/>
              <a:t>  Analizom prosječnih rezultata može se zaključiti da se dječaci i djevojčice statistički značajno razlikuju u rezultatima; MFEBLD- bacanje loptice, MRAMPN- iz upora ležećeg podizanje nogu, MFEBMD- izbačaj </a:t>
            </a:r>
            <a:r>
              <a:rPr lang="hr-HR" sz="2400" dirty="0" err="1" smtClean="0"/>
              <a:t>medicinke</a:t>
            </a:r>
            <a:r>
              <a:rPr lang="hr-HR" sz="2400" dirty="0" smtClean="0"/>
              <a:t> s prsiju, MRAMPT- podizanje trupa, MSAIVZ-</a:t>
            </a:r>
            <a:r>
              <a:rPr lang="hr-HR" sz="2400" dirty="0" err="1" smtClean="0"/>
              <a:t>izdržaj</a:t>
            </a:r>
            <a:r>
              <a:rPr lang="hr-HR" sz="2400" dirty="0" smtClean="0"/>
              <a:t> u visu zgibom i MRACUC- čučnjevi.</a:t>
            </a:r>
          </a:p>
          <a:p>
            <a:r>
              <a:rPr lang="hr-HR" sz="2400" dirty="0" smtClean="0"/>
              <a:t> od 24 mjerna instrumenta dječaci su bolji u 6 gore navedenih mjernih instrumenata</a:t>
            </a:r>
          </a:p>
          <a:p>
            <a:r>
              <a:rPr lang="hr-HR" sz="2400" dirty="0" smtClean="0"/>
              <a:t>Ovi rezultati idu u prilog dosadašnjim znanstveno stručnim spoznajama </a:t>
            </a:r>
            <a:endParaRPr lang="en-US" sz="2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Razlike s obzirom na angažman u sportskom programu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hr-HR" sz="4400" dirty="0" smtClean="0"/>
              <a:t>Dobivene </a:t>
            </a:r>
            <a:r>
              <a:rPr lang="hr-HR" sz="4400" dirty="0" smtClean="0"/>
              <a:t>su statistički značajne razlike između skupine uključene u sportski program  i djece koje su samo u redovnom programu</a:t>
            </a:r>
          </a:p>
          <a:p>
            <a:endParaRPr lang="hr-HR" sz="4400" dirty="0" smtClean="0"/>
          </a:p>
          <a:p>
            <a:endParaRPr lang="hr-HR" sz="3400" dirty="0" smtClean="0"/>
          </a:p>
          <a:p>
            <a:endParaRPr lang="hr-HR" sz="3400" dirty="0" smtClean="0"/>
          </a:p>
          <a:p>
            <a:r>
              <a:rPr lang="hr-HR" sz="4200" dirty="0" smtClean="0"/>
              <a:t>Razlike </a:t>
            </a:r>
            <a:r>
              <a:rPr lang="hr-HR" sz="4200" dirty="0" smtClean="0"/>
              <a:t>su u  9  mjernih instrumenata; mjernim instrumentima eksplozivne snage, osobito instrumenti koji su bazirani na aktivnosti bacanja;  MFEBML – bacanje </a:t>
            </a:r>
            <a:r>
              <a:rPr lang="hr-HR" sz="4200" dirty="0" err="1" smtClean="0"/>
              <a:t>medicinke</a:t>
            </a:r>
            <a:r>
              <a:rPr lang="hr-HR" sz="4200" dirty="0" smtClean="0"/>
              <a:t> iz ležanja na leđima, MFEBLD – bacanje loptice 200 </a:t>
            </a:r>
            <a:r>
              <a:rPr lang="hr-HR" sz="4200" dirty="0" err="1" smtClean="0"/>
              <a:t>gr</a:t>
            </a:r>
            <a:r>
              <a:rPr lang="hr-HR" sz="4200" dirty="0" smtClean="0"/>
              <a:t>. iz mjesta u dalj te MFESDM – skok u dalj s mjesta, potom mjernih instrumenata namijenjenih procjeni repetitivne snage; MRAZAK – zakloni, MRASTEP – </a:t>
            </a:r>
            <a:r>
              <a:rPr lang="hr-HR" sz="4200" dirty="0" err="1" smtClean="0"/>
              <a:t>step</a:t>
            </a:r>
            <a:r>
              <a:rPr lang="hr-HR" sz="4200" dirty="0" smtClean="0"/>
              <a:t> na klupici i MRABPO – </a:t>
            </a:r>
            <a:r>
              <a:rPr lang="hr-HR" sz="4200" dirty="0" err="1" smtClean="0"/>
              <a:t>sunožni</a:t>
            </a:r>
            <a:r>
              <a:rPr lang="hr-HR" sz="4200" dirty="0" smtClean="0"/>
              <a:t> bočni poskoci i mjernim instrumentima statičke snage; MSAIZN – </a:t>
            </a:r>
            <a:r>
              <a:rPr lang="hr-HR" sz="4200" dirty="0" err="1" smtClean="0"/>
              <a:t>izdržaj</a:t>
            </a:r>
            <a:r>
              <a:rPr lang="hr-HR" sz="4200" dirty="0" smtClean="0"/>
              <a:t> u </a:t>
            </a:r>
            <a:r>
              <a:rPr lang="hr-HR" sz="4200" dirty="0" err="1" smtClean="0"/>
              <a:t>zanoženju</a:t>
            </a:r>
            <a:r>
              <a:rPr lang="hr-HR" sz="4200" dirty="0" smtClean="0"/>
              <a:t>, MSAIVPZ – </a:t>
            </a:r>
            <a:r>
              <a:rPr lang="hr-HR" sz="4200" dirty="0" err="1" smtClean="0"/>
              <a:t>izdržaj</a:t>
            </a:r>
            <a:r>
              <a:rPr lang="hr-HR" sz="4200" dirty="0" smtClean="0"/>
              <a:t> u visu </a:t>
            </a:r>
            <a:r>
              <a:rPr lang="hr-HR" sz="4200" dirty="0" err="1" smtClean="0"/>
              <a:t>prednožno</a:t>
            </a:r>
            <a:r>
              <a:rPr lang="hr-HR" sz="4200" dirty="0" smtClean="0"/>
              <a:t> zgrčeno i MSAIZS – </a:t>
            </a:r>
            <a:r>
              <a:rPr lang="hr-HR" sz="4200" dirty="0" err="1" smtClean="0"/>
              <a:t>izdržaj</a:t>
            </a:r>
            <a:r>
              <a:rPr lang="hr-HR" sz="4200" dirty="0" smtClean="0"/>
              <a:t> u uporu sjedećem. </a:t>
            </a:r>
          </a:p>
          <a:p>
            <a:pPr marL="0" indent="0">
              <a:buNone/>
            </a:pPr>
            <a:r>
              <a:rPr lang="hr-HR" sz="4200" b="1" i="1" dirty="0" smtClean="0"/>
              <a:t/>
            </a:r>
            <a:br>
              <a:rPr lang="hr-HR" sz="4200" b="1" i="1" dirty="0" smtClean="0"/>
            </a:br>
            <a:endParaRPr lang="hr-HR" sz="42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 smtClean="0"/>
              <a:t>ZAKLJUČNA MISAO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S obzirom na </a:t>
            </a:r>
            <a:r>
              <a:rPr lang="hr-HR" dirty="0" smtClean="0"/>
              <a:t>dobre </a:t>
            </a:r>
            <a:r>
              <a:rPr lang="hr-HR" dirty="0" smtClean="0"/>
              <a:t>metrijske </a:t>
            </a:r>
            <a:r>
              <a:rPr lang="hr-HR" dirty="0" smtClean="0"/>
              <a:t>karakteristike novokonstruiranih mjernih instrumenata, predlaže se u bateriju mjernih instrumenata uvrstiti mjerene instrumente za procjenu eksplozivne i repetitivne snage, a mjerne instrumente za statičku snagu potrebno je doraditi i provjeriti na većem uzorku ispitanika.</a:t>
            </a:r>
            <a:endParaRPr lang="en-US" dirty="0" smtClean="0"/>
          </a:p>
          <a:p>
            <a:r>
              <a:rPr lang="hr-HR" dirty="0" smtClean="0"/>
              <a:t>U latentnom prostoru je potvrđena opstojnost faktora eksplozivne i faktora repetitivne snage, dok je upitna opstojnost faktora statičke snage s obzirom na projekcije mjernih instrumenata namijenjenih procjeni statičke snage na ostalim izoliranim faktorima.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26670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/>
              <a:t>Hvala na pažnji !</a:t>
            </a:r>
            <a:endParaRPr lang="en-US" sz="4000" b="1" dirty="0"/>
          </a:p>
          <a:p>
            <a:endParaRPr lang="en-US" sz="40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1420</TotalTime>
  <Words>1150</Words>
  <Application>Microsoft Office PowerPoint</Application>
  <PresentationFormat>Prikaz na zaslonu (4:3)</PresentationFormat>
  <Paragraphs>198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41</vt:i4>
      </vt:variant>
    </vt:vector>
  </HeadingPairs>
  <TitlesOfParts>
    <vt:vector size="42" baseType="lpstr">
      <vt:lpstr>Flow</vt:lpstr>
      <vt:lpstr>FAKTORSKA STRUKTURA TJELESNE SNAGE DJEČAKA I DJEVOJČICA </vt:lpstr>
      <vt:lpstr>UVOD</vt:lpstr>
      <vt:lpstr>Tjelesna aktivnost u predškolskoj dobi značajan je dio tjelesnog,socijalnog i psihološkog zdravlja ( Strongi i sur., 2005).</vt:lpstr>
      <vt:lpstr>UVOD</vt:lpstr>
      <vt:lpstr>UVOD</vt:lpstr>
      <vt:lpstr>UVOD</vt:lpstr>
      <vt:lpstr>  UVOD</vt:lpstr>
      <vt:lpstr> UVOD</vt:lpstr>
      <vt:lpstr> UVOD</vt:lpstr>
      <vt:lpstr>CILJ ISTRAŽIVANJA</vt:lpstr>
      <vt:lpstr>Slajd 11</vt:lpstr>
      <vt:lpstr>Sadržaj </vt:lpstr>
      <vt:lpstr>Slajd 13</vt:lpstr>
      <vt:lpstr>Slajd 14</vt:lpstr>
      <vt:lpstr>Slajd 15</vt:lpstr>
      <vt:lpstr>Mora se pratiti zakonitosti biološke dobi, a ne kronološke </vt:lpstr>
      <vt:lpstr>Slajd 17</vt:lpstr>
      <vt:lpstr>METODE RADA</vt:lpstr>
      <vt:lpstr>Slajd 19</vt:lpstr>
      <vt:lpstr>MJERNI INSTRUMENTI ZA PROCJENU EKSPOLOZIVNE SNAGE</vt:lpstr>
      <vt:lpstr>Slajd 21</vt:lpstr>
      <vt:lpstr>Slajd 22</vt:lpstr>
      <vt:lpstr>Slajd 23</vt:lpstr>
      <vt:lpstr>MJERNI INSTRUMENTI ZA PROCJENU REPETITIVNE SNAGE</vt:lpstr>
      <vt:lpstr>Slajd 25</vt:lpstr>
      <vt:lpstr>Slajd 26</vt:lpstr>
      <vt:lpstr>Slajd 27</vt:lpstr>
      <vt:lpstr>Slajd 28</vt:lpstr>
      <vt:lpstr>Slajd 29</vt:lpstr>
      <vt:lpstr>MJERNI INSTRUMENTI ZA PROCJENU STATIČKE SNAGE</vt:lpstr>
      <vt:lpstr>Slajd 31</vt:lpstr>
      <vt:lpstr>Slajd 32</vt:lpstr>
      <vt:lpstr>Slajd 33</vt:lpstr>
      <vt:lpstr>Slajd 34</vt:lpstr>
      <vt:lpstr>Slajd 35</vt:lpstr>
      <vt:lpstr>REZULTATI I DISKUSIJA</vt:lpstr>
      <vt:lpstr>Parcijalizirani prostor</vt:lpstr>
      <vt:lpstr>Razlike s obzirom na spol </vt:lpstr>
      <vt:lpstr>Razlike s obzirom na angažman u sportskom programu</vt:lpstr>
      <vt:lpstr>ZAKLJUČNA MISAO</vt:lpstr>
      <vt:lpstr>Slajd 41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FAKTORSKA STRUKTURA TJELESNE SNAGE DJEČAKA I DJEVOJČICA</dc:title>
  <dc:creator>Sergio</dc:creator>
  <cp:lastModifiedBy>TeoDent</cp:lastModifiedBy>
  <cp:revision>117</cp:revision>
  <dcterms:created xsi:type="dcterms:W3CDTF">2009-03-06T17:24:55Z</dcterms:created>
  <dcterms:modified xsi:type="dcterms:W3CDTF">2021-10-06T14:20:05Z</dcterms:modified>
</cp:coreProperties>
</file>