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5" r:id="rId1"/>
  </p:sldMasterIdLst>
  <p:sldIdLst>
    <p:sldId id="257" r:id="rId2"/>
    <p:sldId id="265" r:id="rId3"/>
    <p:sldId id="262" r:id="rId4"/>
    <p:sldId id="264" r:id="rId5"/>
    <p:sldId id="273" r:id="rId6"/>
    <p:sldId id="269" r:id="rId7"/>
    <p:sldId id="271" r:id="rId8"/>
    <p:sldId id="272" r:id="rId9"/>
    <p:sldId id="274" r:id="rId10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88" d="100"/>
          <a:sy n="88" d="100"/>
        </p:scale>
        <p:origin x="36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CB3FB-DA05-44D0-8934-93617F44F5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AD406F-56B3-4647-9DE0-8EF6F9C6CF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F3F2DD-D473-4E7D-BEA9-58994C433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CE296-252A-40B9-B358-31F3D8BF2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6D856C-7045-4CC3-8385-212B524D4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782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5B84F-84B0-4CF9-889E-1645E683E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D5570-E27F-4AE6-9C57-7B8188E7C4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hr-HR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DF0662-95C7-4437-9600-EA5877453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77654-60D0-439A-8E9B-D46974EDB2C3}" type="datetimeFigureOut">
              <a:rPr lang="hr-HR" smtClean="0"/>
              <a:t>29.11.2021.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2DF6E9-7A04-4C4D-82F3-06796493E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DE99D7-34A8-4A54-896B-5E1AD3B65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4FCEC-F5A0-4BC8-842D-9F03CE64519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0519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8819C-34BC-40B3-93CB-16A04C6ED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E4536D-A0C7-4B93-835C-4EE02EFD1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8BCB75-1BDF-400D-9FA1-E2A55DC9D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77654-60D0-439A-8E9B-D46974EDB2C3}" type="datetimeFigureOut">
              <a:rPr lang="hr-HR" smtClean="0"/>
              <a:t>29.11.2021.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60808F-7BD2-4A3D-A0F4-954EBC7E7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400A09-73A2-45F9-BDF8-4D3169264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4FCEC-F5A0-4BC8-842D-9F03CE64519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02929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B7883-7CF4-4AF8-B9BB-AA0626EFC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E744C2-8B25-4E54-8CFA-84FAF8CC75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709701-DE34-4F29-A04B-737A272A7B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0267EB-2E14-4919-979A-D0435386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77654-60D0-439A-8E9B-D46974EDB2C3}" type="datetimeFigureOut">
              <a:rPr lang="hr-HR" smtClean="0"/>
              <a:t>29.11.2021.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B2E0A5-998D-44D8-8968-0C6AD6D0E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6CAD0F-861B-4D7A-BF96-5CB496C64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4FCEC-F5A0-4BC8-842D-9F03CE64519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17481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C6DE1-6864-4F5B-B06A-AAF9223D5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BDC305-6D64-4ACA-893F-E2B167EDA1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D07A46-9EAE-4AFC-840D-F45109CF22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A2EEF8-17BB-4632-8E38-4F2F65F7C3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953EAF-DDC9-448D-A934-97B2855B08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E2AB62-F179-434C-9537-A407AA07A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77654-60D0-439A-8E9B-D46974EDB2C3}" type="datetimeFigureOut">
              <a:rPr lang="hr-HR" smtClean="0"/>
              <a:t>29.11.2021.</a:t>
            </a:fld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FB1638-C3D4-4498-BFD8-529CBFEC8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E914D5-EAF1-42D9-9506-FCA13BA57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4FCEC-F5A0-4BC8-842D-9F03CE64519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63993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5F812-00B4-4F82-B50B-24DFE3502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1FE8C7-82B4-44A6-BB8F-E12D05A17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77654-60D0-439A-8E9B-D46974EDB2C3}" type="datetimeFigureOut">
              <a:rPr lang="hr-HR" smtClean="0"/>
              <a:t>29.11.2021.</a:t>
            </a:fld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03CFA5-5FDD-42C4-950D-9A3102692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3EE909-C5BA-43CF-9183-8A917641A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4FCEC-F5A0-4BC8-842D-9F03CE64519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86711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B9FD47-7D57-4F93-9E12-8EB1F603D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77654-60D0-439A-8E9B-D46974EDB2C3}" type="datetimeFigureOut">
              <a:rPr lang="hr-HR" smtClean="0"/>
              <a:t>29.11.2021.</a:t>
            </a:fld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B36FAA-B5F1-4321-A6A8-294458BA9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7A877A-7AFF-41DA-BCFC-213F4CC0A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4FCEC-F5A0-4BC8-842D-9F03CE64519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90909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348D1-B5BA-4C1D-A7EF-D3E8B781C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81293B-808D-4F86-AA3E-9C3858F0DE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865DFF-7476-478B-B25D-221FDA73A6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92ACAE-EC60-4821-9B7B-87F98C4E8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77654-60D0-439A-8E9B-D46974EDB2C3}" type="datetimeFigureOut">
              <a:rPr lang="hr-HR" smtClean="0"/>
              <a:t>29.11.2021.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2F188B-9AC9-4974-A712-BB7979B1B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EFF7AA-D125-4C34-9051-C4CE5CD1E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4FCEC-F5A0-4BC8-842D-9F03CE64519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62437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5856A-3A03-4E84-B563-FF622C31A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3E4D0C-93E6-449A-8BC7-317E5838E3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1010E7-7D51-48F1-B59A-9D3FCC3E9D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325379-08AA-47D9-A52A-B535B4839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77654-60D0-439A-8E9B-D46974EDB2C3}" type="datetimeFigureOut">
              <a:rPr lang="hr-HR" smtClean="0"/>
              <a:t>29.11.2021.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2C3C21-2B2F-4114-B9BC-523501AD7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CEEA54-1BF6-4379-A405-D524B363E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4FCEC-F5A0-4BC8-842D-9F03CE64519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63663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5F744-3EA7-4C99-8C1A-FBD0F7357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405C91-69A4-4B89-8FE0-F9BCD6283C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A41D44-D3E3-4857-AFE1-BDA801B15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77654-60D0-439A-8E9B-D46974EDB2C3}" type="datetimeFigureOut">
              <a:rPr lang="hr-HR" smtClean="0"/>
              <a:t>29.11.2021.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D88C64-3282-4031-A925-139C83809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1F75A6-E6B8-4E51-94E5-908046E60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4FCEC-F5A0-4BC8-842D-9F03CE64519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59618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5D27C9-89E2-43B2-B142-98513008DB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155046-5185-4526-A391-FBF1AAD1F5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019A30-6014-4C10-8967-7982F99DE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77654-60D0-439A-8E9B-D46974EDB2C3}" type="datetimeFigureOut">
              <a:rPr lang="hr-HR" smtClean="0"/>
              <a:t>29.11.2021.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495384-1424-46F6-9772-AAA22E3BC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DBC039-E466-4886-806A-E05A5E402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4FCEC-F5A0-4BC8-842D-9F03CE64519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56906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44000">
              <a:schemeClr val="accent5">
                <a:lumMod val="30000"/>
                <a:lumOff val="70000"/>
              </a:schemeClr>
            </a:gs>
            <a:gs pos="100000">
              <a:schemeClr val="accent1">
                <a:lumMod val="40000"/>
                <a:lumOff val="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78179A-036F-4563-ACF8-A67EE4E24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A41CA2-70C0-4ABF-BC3C-AFBB90568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2681D5-5735-4544-9263-099CDE15CA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11/29/2021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05644D-34DB-45BA-8653-F4884FD04D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FE9DCF-2C6D-40A4-A48B-17A82BD817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Slika 10">
            <a:extLst>
              <a:ext uri="{FF2B5EF4-FFF2-40B4-BE49-F238E27FC236}">
                <a16:creationId xmlns:a16="http://schemas.microsoft.com/office/drawing/2014/main" id="{B8F5DAD4-75AC-4FB4-9747-51041789298F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9882014" y="5472014"/>
            <a:ext cx="2486372" cy="1409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270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petar@petarnikolic.com" TargetMode="External"/><Relationship Id="rId2" Type="http://schemas.openxmlformats.org/officeDocument/2006/relationships/hyperlink" Target="https://petarnikolic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6198E-EB30-4F1B-9B6C-931AB757D3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551168"/>
          </a:xfrm>
        </p:spPr>
        <p:txBody>
          <a:bodyPr>
            <a:normAutofit/>
          </a:bodyPr>
          <a:lstStyle/>
          <a:p>
            <a:r>
              <a:rPr lang="en-US" sz="4000" dirty="0"/>
              <a:t>„</a:t>
            </a:r>
            <a:r>
              <a:rPr lang="en-US" sz="4000" dirty="0" err="1"/>
              <a:t>Kako</a:t>
            </a:r>
            <a:r>
              <a:rPr lang="en-US" sz="4000" dirty="0"/>
              <a:t> </a:t>
            </a:r>
            <a:r>
              <a:rPr lang="en-US" sz="4000" dirty="0" err="1"/>
              <a:t>surađivati</a:t>
            </a:r>
            <a:r>
              <a:rPr lang="en-US" sz="4000" dirty="0"/>
              <a:t> s </a:t>
            </a:r>
            <a:r>
              <a:rPr lang="en-US" sz="4000" dirty="0" err="1"/>
              <a:t>roditeljima</a:t>
            </a:r>
            <a:r>
              <a:rPr lang="en-US" sz="4000" dirty="0"/>
              <a:t>"</a:t>
            </a:r>
            <a:endParaRPr lang="hr-HR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B50A1-31BF-4A59-BCFC-703F17850E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97828"/>
            <a:ext cx="9144000" cy="859971"/>
          </a:xfrm>
        </p:spPr>
        <p:txBody>
          <a:bodyPr/>
          <a:lstStyle/>
          <a:p>
            <a:r>
              <a:rPr lang="hr-HR" dirty="0" smtClean="0"/>
              <a:t>Zajednica sportova PGŽ</a:t>
            </a:r>
            <a:r>
              <a:rPr lang="hr-HR" smtClean="0"/>
              <a:t>, 29.11.2021</a:t>
            </a:r>
            <a:r>
              <a:rPr lang="hr-HR" dirty="0" smtClean="0"/>
              <a:t>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215380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150165"/>
          </a:xfrm>
        </p:spPr>
        <p:txBody>
          <a:bodyPr>
            <a:normAutofit/>
          </a:bodyPr>
          <a:lstStyle/>
          <a:p>
            <a:r>
              <a:rPr lang="hr-HR" dirty="0" smtClean="0"/>
              <a:t>Ciljevi</a:t>
            </a:r>
            <a:endParaRPr lang="en-US" dirty="0"/>
          </a:p>
        </p:txBody>
      </p:sp>
      <p:sp>
        <p:nvSpPr>
          <p:cNvPr id="5" name="Rezervirano mjesto teksta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smtClean="0"/>
              <a:t>Što danas nećemo raditi</a:t>
            </a:r>
            <a:endParaRPr lang="en-US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hr-HR" dirty="0" smtClean="0"/>
              <a:t>Pričati lude priče o roditeljima</a:t>
            </a:r>
          </a:p>
          <a:p>
            <a:r>
              <a:rPr lang="hr-HR" dirty="0" smtClean="0"/>
              <a:t>Biti ljuti na roditelje i sustav</a:t>
            </a:r>
          </a:p>
          <a:p>
            <a:r>
              <a:rPr lang="hr-HR" dirty="0" smtClean="0"/>
              <a:t>Kriviti druge</a:t>
            </a:r>
          </a:p>
          <a:p>
            <a:r>
              <a:rPr lang="hr-HR" dirty="0" smtClean="0"/>
              <a:t>Nabrajati nedostatke</a:t>
            </a:r>
          </a:p>
          <a:p>
            <a:r>
              <a:rPr lang="hr-HR" dirty="0" smtClean="0"/>
              <a:t>Osuditi</a:t>
            </a:r>
            <a:endParaRPr lang="en-US" dirty="0"/>
          </a:p>
        </p:txBody>
      </p:sp>
      <p:sp>
        <p:nvSpPr>
          <p:cNvPr id="6" name="Rezervirano mjesto teksta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hr-HR" dirty="0" smtClean="0"/>
              <a:t>Što ćemo danas raditi</a:t>
            </a:r>
            <a:endParaRPr lang="en-US" dirty="0"/>
          </a:p>
        </p:txBody>
      </p:sp>
      <p:sp>
        <p:nvSpPr>
          <p:cNvPr id="7" name="Rezervirano mjesto sadržaja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hr-HR" dirty="0" smtClean="0"/>
              <a:t>Dati pozitivne primjere</a:t>
            </a:r>
          </a:p>
          <a:p>
            <a:r>
              <a:rPr lang="hr-HR" dirty="0" smtClean="0"/>
              <a:t>Tražiti rješenja</a:t>
            </a:r>
          </a:p>
          <a:p>
            <a:r>
              <a:rPr lang="hr-HR" dirty="0" smtClean="0"/>
              <a:t>Krenuti od sebe</a:t>
            </a:r>
          </a:p>
          <a:p>
            <a:r>
              <a:rPr lang="hr-HR" dirty="0" smtClean="0"/>
              <a:t>Osvijestiti svoje prednosti</a:t>
            </a:r>
          </a:p>
          <a:p>
            <a:r>
              <a:rPr lang="hr-HR" dirty="0" smtClean="0"/>
              <a:t>Razumjeti</a:t>
            </a:r>
          </a:p>
        </p:txBody>
      </p:sp>
    </p:spTree>
    <p:extLst>
      <p:ext uri="{BB962C8B-B14F-4D97-AF65-F5344CB8AC3E}">
        <p14:creationId xmlns:p14="http://schemas.microsoft.com/office/powerpoint/2010/main" val="2813423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Važnost uključenosti roditelja u sport</a:t>
            </a:r>
            <a:endParaRPr lang="en-US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400" dirty="0" smtClean="0"/>
              <a:t>Pozitivno roditeljsko uključenje u sport je jedan od najčešćih izvora uživanja u sportu kod djece; </a:t>
            </a:r>
            <a:r>
              <a:rPr lang="en-US" sz="2400" dirty="0" smtClean="0"/>
              <a:t>McCarthy</a:t>
            </a:r>
            <a:r>
              <a:rPr lang="en-US" sz="2400" dirty="0"/>
              <a:t>, Jones </a:t>
            </a:r>
            <a:r>
              <a:rPr lang="hr-HR" sz="2400" dirty="0" smtClean="0"/>
              <a:t>i</a:t>
            </a:r>
            <a:r>
              <a:rPr lang="en-US" sz="2400" dirty="0" smtClean="0"/>
              <a:t> </a:t>
            </a:r>
            <a:r>
              <a:rPr lang="en-US" sz="2400" dirty="0"/>
              <a:t>Clark-Carter (2008</a:t>
            </a:r>
            <a:r>
              <a:rPr lang="en-US" sz="2400" dirty="0" smtClean="0"/>
              <a:t>)</a:t>
            </a:r>
            <a:endParaRPr lang="hr-HR" sz="2400" dirty="0" smtClean="0"/>
          </a:p>
          <a:p>
            <a:r>
              <a:rPr lang="en-US" sz="2400" dirty="0" smtClean="0"/>
              <a:t>Jones </a:t>
            </a:r>
            <a:r>
              <a:rPr lang="hr-HR" sz="2400" dirty="0" smtClean="0"/>
              <a:t>i</a:t>
            </a:r>
            <a:r>
              <a:rPr lang="en-US" sz="2400" dirty="0" smtClean="0"/>
              <a:t> </a:t>
            </a:r>
            <a:r>
              <a:rPr lang="en-US" sz="2400" dirty="0" err="1" smtClean="0"/>
              <a:t>Lavallee</a:t>
            </a:r>
            <a:r>
              <a:rPr lang="en-US" sz="2400" dirty="0" smtClean="0"/>
              <a:t> </a:t>
            </a:r>
            <a:r>
              <a:rPr lang="hr-HR" sz="2400" dirty="0" smtClean="0"/>
              <a:t>(</a:t>
            </a:r>
            <a:r>
              <a:rPr lang="en-US" sz="2400" dirty="0" smtClean="0"/>
              <a:t>2009</a:t>
            </a:r>
            <a:r>
              <a:rPr lang="hr-HR" sz="2400" dirty="0" smtClean="0"/>
              <a:t>) pokazali su da pozitivno uključenje roditelja kod djece razvija samopoštovanje, motivaciju i socijalne vještine. Vještine naučene u sportu olakšavaju razvoj u drugim sferama života.</a:t>
            </a:r>
          </a:p>
          <a:p>
            <a:r>
              <a:rPr lang="en-US" sz="2400" dirty="0"/>
              <a:t>Mills, Butt, Maynard </a:t>
            </a:r>
            <a:r>
              <a:rPr lang="hr-HR" sz="2400" dirty="0" smtClean="0"/>
              <a:t>i</a:t>
            </a:r>
            <a:r>
              <a:rPr lang="en-US" sz="2400" dirty="0" smtClean="0"/>
              <a:t> </a:t>
            </a:r>
            <a:r>
              <a:rPr lang="en-US" sz="2400" dirty="0"/>
              <a:t>Harwood (2012) </a:t>
            </a:r>
            <a:r>
              <a:rPr lang="hr-HR" sz="2400" dirty="0" smtClean="0"/>
              <a:t>izvijestili su da treneri u elitnim nogometnim akademijama procjenjuju odgovarajuću podršku roditelja kao jednu od najvažnijih za razvoj igrača.</a:t>
            </a:r>
          </a:p>
          <a:p>
            <a:r>
              <a:rPr lang="en-US" sz="2400" dirty="0"/>
              <a:t>Gould, Wilson, </a:t>
            </a:r>
            <a:r>
              <a:rPr lang="en-US" sz="2400" dirty="0" err="1"/>
              <a:t>Tuffey</a:t>
            </a:r>
            <a:r>
              <a:rPr lang="en-US" sz="2400" dirty="0"/>
              <a:t> </a:t>
            </a:r>
            <a:r>
              <a:rPr lang="hr-HR" sz="2400" dirty="0" smtClean="0"/>
              <a:t>i</a:t>
            </a:r>
            <a:r>
              <a:rPr lang="en-US" sz="2400" dirty="0" smtClean="0"/>
              <a:t> </a:t>
            </a:r>
            <a:r>
              <a:rPr lang="en-US" sz="2400" dirty="0" err="1"/>
              <a:t>Lochbaum</a:t>
            </a:r>
            <a:r>
              <a:rPr lang="en-US" sz="2400" dirty="0"/>
              <a:t> (1993</a:t>
            </a:r>
            <a:r>
              <a:rPr lang="en-US" sz="2400" dirty="0" smtClean="0"/>
              <a:t>)</a:t>
            </a:r>
            <a:r>
              <a:rPr lang="hr-HR" sz="2400" dirty="0" smtClean="0"/>
              <a:t> nalaze da roditelji mogu stvoriti stresnu okolinu stavljajući prevelik naglasak na pobjeđivanje.</a:t>
            </a:r>
          </a:p>
        </p:txBody>
      </p:sp>
    </p:spTree>
    <p:extLst>
      <p:ext uri="{BB962C8B-B14F-4D97-AF65-F5344CB8AC3E}">
        <p14:creationId xmlns:p14="http://schemas.microsoft.com/office/powerpoint/2010/main" val="257858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Izazovi za roditelje</a:t>
            </a:r>
            <a:endParaRPr lang="en-US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Sport za mlade je industrija vrijedna gotovo 20 milijuna dolara u Americi. Pritisak kulture na roditelje je ogroman.</a:t>
            </a:r>
          </a:p>
          <a:p>
            <a:r>
              <a:rPr lang="hr-HR" dirty="0" smtClean="0"/>
              <a:t>Razlikovati dječji sport i profesionalni sport</a:t>
            </a:r>
          </a:p>
          <a:p>
            <a:r>
              <a:rPr lang="hr-HR" dirty="0" smtClean="0"/>
              <a:t>Razumjeti koja prava i obveze ima roditelj - granice</a:t>
            </a:r>
          </a:p>
          <a:p>
            <a:r>
              <a:rPr lang="hr-HR" dirty="0" smtClean="0"/>
              <a:t>Razumjeti potrebe svog djeteta</a:t>
            </a:r>
          </a:p>
          <a:p>
            <a:r>
              <a:rPr lang="hr-HR" dirty="0" smtClean="0"/>
              <a:t>Odvojiti postignuće djeteta od svojeg postignuća</a:t>
            </a:r>
          </a:p>
          <a:p>
            <a:r>
              <a:rPr lang="hr-HR" dirty="0" smtClean="0"/>
              <a:t>Ne postoji priručnik kako biti roditelj</a:t>
            </a:r>
          </a:p>
        </p:txBody>
      </p:sp>
    </p:spTree>
    <p:extLst>
      <p:ext uri="{BB962C8B-B14F-4D97-AF65-F5344CB8AC3E}">
        <p14:creationId xmlns:p14="http://schemas.microsoft.com/office/powerpoint/2010/main" val="4277483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Trenerski pogled na roditelje</a:t>
            </a:r>
            <a:endParaRPr lang="en-US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smtClean="0"/>
              <a:t>Uobičajeno</a:t>
            </a:r>
            <a:endParaRPr lang="en-US" dirty="0"/>
          </a:p>
        </p:txBody>
      </p:sp>
      <p:sp>
        <p:nvSpPr>
          <p:cNvPr id="5" name="Rezervirano mjesto sadržaja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hr-HR" dirty="0" smtClean="0"/>
              <a:t>Ludi</a:t>
            </a:r>
          </a:p>
          <a:p>
            <a:r>
              <a:rPr lang="hr-HR" dirty="0" smtClean="0"/>
              <a:t>Nerealni</a:t>
            </a:r>
          </a:p>
          <a:p>
            <a:r>
              <a:rPr lang="hr-HR" dirty="0" smtClean="0"/>
              <a:t>Prijetnja</a:t>
            </a:r>
          </a:p>
          <a:p>
            <a:r>
              <a:rPr lang="hr-HR" dirty="0" smtClean="0"/>
              <a:t>Protivnici</a:t>
            </a:r>
          </a:p>
          <a:p>
            <a:r>
              <a:rPr lang="hr-HR" dirty="0" smtClean="0"/>
              <a:t>Izvor stresa</a:t>
            </a:r>
          </a:p>
          <a:p>
            <a:r>
              <a:rPr lang="hr-HR" dirty="0" smtClean="0"/>
              <a:t>Nemaju pojma</a:t>
            </a:r>
            <a:endParaRPr lang="en-US" dirty="0"/>
          </a:p>
        </p:txBody>
      </p:sp>
      <p:sp>
        <p:nvSpPr>
          <p:cNvPr id="6" name="Rezervirano mjesto teksta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hr-HR" dirty="0" smtClean="0"/>
              <a:t>Poželjno</a:t>
            </a:r>
            <a:endParaRPr lang="en-US" dirty="0"/>
          </a:p>
        </p:txBody>
      </p:sp>
      <p:sp>
        <p:nvSpPr>
          <p:cNvPr id="7" name="Rezervirano mjesto sadržaja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hr-HR" dirty="0" smtClean="0"/>
              <a:t>Žele dobro svojoj djeci</a:t>
            </a:r>
          </a:p>
          <a:p>
            <a:r>
              <a:rPr lang="hr-HR" dirty="0" smtClean="0"/>
              <a:t>Naravno da su nerealni</a:t>
            </a:r>
          </a:p>
          <a:p>
            <a:r>
              <a:rPr lang="hr-HR" dirty="0" smtClean="0"/>
              <a:t>Iskoristimo </a:t>
            </a:r>
            <a:r>
              <a:rPr lang="hr-HR" dirty="0"/>
              <a:t>njihovu </a:t>
            </a:r>
            <a:r>
              <a:rPr lang="hr-HR" dirty="0" smtClean="0"/>
              <a:t>energiju</a:t>
            </a:r>
          </a:p>
          <a:p>
            <a:r>
              <a:rPr lang="hr-HR" dirty="0" smtClean="0"/>
              <a:t>Suradnici</a:t>
            </a:r>
          </a:p>
          <a:p>
            <a:r>
              <a:rPr lang="hr-HR" dirty="0" smtClean="0"/>
              <a:t>Izvor resursa</a:t>
            </a:r>
          </a:p>
          <a:p>
            <a:r>
              <a:rPr lang="hr-HR" dirty="0" smtClean="0"/>
              <a:t>Još uvijek ih nismo educirali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06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a 3"/>
          <p:cNvSpPr/>
          <p:nvPr/>
        </p:nvSpPr>
        <p:spPr>
          <a:xfrm>
            <a:off x="2377439" y="278672"/>
            <a:ext cx="6836229" cy="627017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Elipsa 4"/>
          <p:cNvSpPr/>
          <p:nvPr/>
        </p:nvSpPr>
        <p:spPr>
          <a:xfrm>
            <a:off x="5669280" y="3265713"/>
            <a:ext cx="156754" cy="16546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7" name="Množenje 6"/>
          <p:cNvSpPr/>
          <p:nvPr/>
        </p:nvSpPr>
        <p:spPr>
          <a:xfrm>
            <a:off x="3204754" y="2542903"/>
            <a:ext cx="296092" cy="252548"/>
          </a:xfrm>
          <a:prstGeom prst="mathMultiply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Množenje 7"/>
          <p:cNvSpPr/>
          <p:nvPr/>
        </p:nvSpPr>
        <p:spPr>
          <a:xfrm>
            <a:off x="7219406" y="1639389"/>
            <a:ext cx="296092" cy="252548"/>
          </a:xfrm>
          <a:prstGeom prst="mathMultiply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Množenje 8"/>
          <p:cNvSpPr/>
          <p:nvPr/>
        </p:nvSpPr>
        <p:spPr>
          <a:xfrm>
            <a:off x="5795553" y="3326672"/>
            <a:ext cx="296092" cy="252548"/>
          </a:xfrm>
          <a:prstGeom prst="mathMultiply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Množenje 9"/>
          <p:cNvSpPr/>
          <p:nvPr/>
        </p:nvSpPr>
        <p:spPr>
          <a:xfrm>
            <a:off x="2760615" y="4001588"/>
            <a:ext cx="296092" cy="252548"/>
          </a:xfrm>
          <a:prstGeom prst="mathMultiply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Množenje 10"/>
          <p:cNvSpPr/>
          <p:nvPr/>
        </p:nvSpPr>
        <p:spPr>
          <a:xfrm>
            <a:off x="5190307" y="2503713"/>
            <a:ext cx="296092" cy="252548"/>
          </a:xfrm>
          <a:prstGeom prst="mathMultiply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noženje 11"/>
          <p:cNvSpPr/>
          <p:nvPr/>
        </p:nvSpPr>
        <p:spPr>
          <a:xfrm>
            <a:off x="4972596" y="333101"/>
            <a:ext cx="296092" cy="252548"/>
          </a:xfrm>
          <a:prstGeom prst="mathMultiply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noženje 12"/>
          <p:cNvSpPr/>
          <p:nvPr/>
        </p:nvSpPr>
        <p:spPr>
          <a:xfrm>
            <a:off x="3984170" y="3875314"/>
            <a:ext cx="296092" cy="252548"/>
          </a:xfrm>
          <a:prstGeom prst="mathMultiply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Množenje 13"/>
          <p:cNvSpPr/>
          <p:nvPr/>
        </p:nvSpPr>
        <p:spPr>
          <a:xfrm>
            <a:off x="5190307" y="5107577"/>
            <a:ext cx="296092" cy="252548"/>
          </a:xfrm>
          <a:prstGeom prst="mathMultiply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noženje 14"/>
          <p:cNvSpPr/>
          <p:nvPr/>
        </p:nvSpPr>
        <p:spPr>
          <a:xfrm>
            <a:off x="2699657" y="4206240"/>
            <a:ext cx="296092" cy="252548"/>
          </a:xfrm>
          <a:prstGeom prst="mathMultiply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Množenje 15"/>
          <p:cNvSpPr/>
          <p:nvPr/>
        </p:nvSpPr>
        <p:spPr>
          <a:xfrm>
            <a:off x="5782491" y="1014548"/>
            <a:ext cx="296092" cy="252548"/>
          </a:xfrm>
          <a:prstGeom prst="mathMultiply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Množenje 16"/>
          <p:cNvSpPr/>
          <p:nvPr/>
        </p:nvSpPr>
        <p:spPr>
          <a:xfrm>
            <a:off x="7950925" y="2290355"/>
            <a:ext cx="296092" cy="252548"/>
          </a:xfrm>
          <a:prstGeom prst="mathMultiply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Množenje 17"/>
          <p:cNvSpPr/>
          <p:nvPr/>
        </p:nvSpPr>
        <p:spPr>
          <a:xfrm>
            <a:off x="5486399" y="3513909"/>
            <a:ext cx="296092" cy="252548"/>
          </a:xfrm>
          <a:prstGeom prst="mathMultiply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Množenje 18"/>
          <p:cNvSpPr/>
          <p:nvPr/>
        </p:nvSpPr>
        <p:spPr>
          <a:xfrm>
            <a:off x="3944983" y="3631473"/>
            <a:ext cx="296092" cy="252548"/>
          </a:xfrm>
          <a:prstGeom prst="mathMultiply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Množenje 19"/>
          <p:cNvSpPr/>
          <p:nvPr/>
        </p:nvSpPr>
        <p:spPr>
          <a:xfrm>
            <a:off x="6605452" y="2812868"/>
            <a:ext cx="296092" cy="252548"/>
          </a:xfrm>
          <a:prstGeom prst="mathMultiply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Množenje 20"/>
          <p:cNvSpPr/>
          <p:nvPr/>
        </p:nvSpPr>
        <p:spPr>
          <a:xfrm>
            <a:off x="3657600" y="1386841"/>
            <a:ext cx="296092" cy="252548"/>
          </a:xfrm>
          <a:prstGeom prst="mathMultiply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Množenje 21"/>
          <p:cNvSpPr/>
          <p:nvPr/>
        </p:nvSpPr>
        <p:spPr>
          <a:xfrm>
            <a:off x="6309360" y="1981200"/>
            <a:ext cx="296092" cy="252548"/>
          </a:xfrm>
          <a:prstGeom prst="mathMultiply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Množenje 22"/>
          <p:cNvSpPr/>
          <p:nvPr/>
        </p:nvSpPr>
        <p:spPr>
          <a:xfrm>
            <a:off x="6291943" y="5782492"/>
            <a:ext cx="296092" cy="252548"/>
          </a:xfrm>
          <a:prstGeom prst="mathMultiply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Množenje 23"/>
          <p:cNvSpPr/>
          <p:nvPr/>
        </p:nvSpPr>
        <p:spPr>
          <a:xfrm>
            <a:off x="6807928" y="3222170"/>
            <a:ext cx="296092" cy="252548"/>
          </a:xfrm>
          <a:prstGeom prst="mathMultiply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Množenje 24"/>
          <p:cNvSpPr/>
          <p:nvPr/>
        </p:nvSpPr>
        <p:spPr>
          <a:xfrm>
            <a:off x="4280262" y="5233851"/>
            <a:ext cx="296092" cy="252548"/>
          </a:xfrm>
          <a:prstGeom prst="mathMultiply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Množenje 25"/>
          <p:cNvSpPr/>
          <p:nvPr/>
        </p:nvSpPr>
        <p:spPr>
          <a:xfrm>
            <a:off x="6807928" y="3013165"/>
            <a:ext cx="296092" cy="252548"/>
          </a:xfrm>
          <a:prstGeom prst="mathMultiply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Množenje 26"/>
          <p:cNvSpPr/>
          <p:nvPr/>
        </p:nvSpPr>
        <p:spPr>
          <a:xfrm>
            <a:off x="6511836" y="5656218"/>
            <a:ext cx="296092" cy="252548"/>
          </a:xfrm>
          <a:prstGeom prst="mathMultiply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Množenje 27"/>
          <p:cNvSpPr/>
          <p:nvPr/>
        </p:nvSpPr>
        <p:spPr>
          <a:xfrm>
            <a:off x="6072050" y="5930536"/>
            <a:ext cx="296092" cy="252548"/>
          </a:xfrm>
          <a:prstGeom prst="mathMultiply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Množenje 28"/>
          <p:cNvSpPr/>
          <p:nvPr/>
        </p:nvSpPr>
        <p:spPr>
          <a:xfrm>
            <a:off x="5782491" y="256902"/>
            <a:ext cx="296092" cy="252548"/>
          </a:xfrm>
          <a:prstGeom prst="mathMultiply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Množenje 29"/>
          <p:cNvSpPr/>
          <p:nvPr/>
        </p:nvSpPr>
        <p:spPr>
          <a:xfrm>
            <a:off x="5360124" y="274317"/>
            <a:ext cx="296092" cy="252548"/>
          </a:xfrm>
          <a:prstGeom prst="mathMultiply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Množenje 30"/>
          <p:cNvSpPr/>
          <p:nvPr/>
        </p:nvSpPr>
        <p:spPr>
          <a:xfrm>
            <a:off x="6291943" y="333101"/>
            <a:ext cx="296092" cy="252548"/>
          </a:xfrm>
          <a:prstGeom prst="mathMultiply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Množenje 31"/>
          <p:cNvSpPr/>
          <p:nvPr/>
        </p:nvSpPr>
        <p:spPr>
          <a:xfrm>
            <a:off x="4693920" y="1593667"/>
            <a:ext cx="296092" cy="252548"/>
          </a:xfrm>
          <a:prstGeom prst="mathMultiply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Množenje 32"/>
          <p:cNvSpPr/>
          <p:nvPr/>
        </p:nvSpPr>
        <p:spPr>
          <a:xfrm>
            <a:off x="3984170" y="4815840"/>
            <a:ext cx="296092" cy="252548"/>
          </a:xfrm>
          <a:prstGeom prst="mathMultiply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Množenje 33"/>
          <p:cNvSpPr/>
          <p:nvPr/>
        </p:nvSpPr>
        <p:spPr>
          <a:xfrm>
            <a:off x="5451565" y="4127862"/>
            <a:ext cx="296092" cy="252548"/>
          </a:xfrm>
          <a:prstGeom prst="mathMultiply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Množenje 34"/>
          <p:cNvSpPr/>
          <p:nvPr/>
        </p:nvSpPr>
        <p:spPr>
          <a:xfrm>
            <a:off x="5436325" y="3354976"/>
            <a:ext cx="296092" cy="252548"/>
          </a:xfrm>
          <a:prstGeom prst="mathMultiply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kstniOkvir 35"/>
          <p:cNvSpPr txBox="1"/>
          <p:nvPr/>
        </p:nvSpPr>
        <p:spPr>
          <a:xfrm>
            <a:off x="818605" y="1157154"/>
            <a:ext cx="1881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Stvaranje odnosa</a:t>
            </a:r>
          </a:p>
          <a:p>
            <a:r>
              <a:rPr lang="hr-HR" dirty="0" smtClean="0"/>
              <a:t>Edukacija</a:t>
            </a:r>
            <a:endParaRPr lang="en-US" dirty="0"/>
          </a:p>
        </p:txBody>
      </p:sp>
      <p:sp>
        <p:nvSpPr>
          <p:cNvPr id="38" name="TekstniOkvir 37"/>
          <p:cNvSpPr txBox="1"/>
          <p:nvPr/>
        </p:nvSpPr>
        <p:spPr>
          <a:xfrm>
            <a:off x="9348652" y="1082430"/>
            <a:ext cx="1645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Financije</a:t>
            </a:r>
          </a:p>
          <a:p>
            <a:r>
              <a:rPr lang="hr-HR" dirty="0" smtClean="0"/>
              <a:t>Logistika</a:t>
            </a:r>
          </a:p>
          <a:p>
            <a:r>
              <a:rPr lang="hr-HR" dirty="0" smtClean="0"/>
              <a:t>Administracija</a:t>
            </a:r>
          </a:p>
          <a:p>
            <a:r>
              <a:rPr lang="hr-HR" dirty="0" smtClean="0"/>
              <a:t>Stručna znanja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3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Kako stvoriti odnos i educirati roditelje?</a:t>
            </a:r>
            <a:endParaRPr lang="en-US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Grupa 1: Kako sve možemo </a:t>
            </a:r>
            <a:r>
              <a:rPr lang="hr-HR" dirty="0"/>
              <a:t>volonterski angažirati roditelje</a:t>
            </a:r>
            <a:r>
              <a:rPr lang="hr-HR" dirty="0" smtClean="0"/>
              <a:t>?</a:t>
            </a:r>
          </a:p>
          <a:p>
            <a:r>
              <a:rPr lang="hr-HR" dirty="0" smtClean="0"/>
              <a:t>Grupa 2: Na koje sve načine možemo educirati roditelje?</a:t>
            </a:r>
          </a:p>
          <a:p>
            <a:r>
              <a:rPr lang="hr-HR" dirty="0" smtClean="0"/>
              <a:t>Grupa 3: Kakav trener mora biti da bi uspostavio adekvatan odnos i educirao roditelje?</a:t>
            </a:r>
          </a:p>
          <a:p>
            <a:r>
              <a:rPr lang="hr-HR" dirty="0" smtClean="0"/>
              <a:t>Grupa 4: </a:t>
            </a:r>
            <a:r>
              <a:rPr lang="hr-HR" dirty="0"/>
              <a:t>Kako bi formulirali pravila za dobar dugoročni odnos s roditeljima?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81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Pravila za odnos s roditeljima</a:t>
            </a:r>
            <a:endParaRPr lang="en-US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 dirty="0" smtClean="0"/>
              <a:t>Trener je stručni autoritet koji se ne dovodi u pitanje</a:t>
            </a:r>
          </a:p>
          <a:p>
            <a:r>
              <a:rPr lang="hr-HR" dirty="0" smtClean="0"/>
              <a:t>Roditelji su važan dio sportskog razvoja djeteta i trenerovi suradnici</a:t>
            </a:r>
          </a:p>
          <a:p>
            <a:r>
              <a:rPr lang="hr-HR" dirty="0" smtClean="0"/>
              <a:t>Roditelji svojim ponašanjem predstavljaju sebe, dijete i klub</a:t>
            </a:r>
          </a:p>
          <a:p>
            <a:r>
              <a:rPr lang="hr-HR" dirty="0" smtClean="0"/>
              <a:t>Roditelji angažmanom mogu pomoći svom djetetu</a:t>
            </a:r>
          </a:p>
          <a:p>
            <a:r>
              <a:rPr lang="hr-HR" dirty="0" smtClean="0"/>
              <a:t>Trener i roditelji se ne druže privatno</a:t>
            </a:r>
          </a:p>
          <a:p>
            <a:r>
              <a:rPr lang="hr-HR" dirty="0" smtClean="0"/>
              <a:t>Pomoć klubu/treneru ne daje roditeljima ili djeci dodatna prava</a:t>
            </a:r>
          </a:p>
          <a:p>
            <a:r>
              <a:rPr lang="hr-HR" dirty="0" smtClean="0"/>
              <a:t>Pomoć koju roditelj pruža nije javna</a:t>
            </a:r>
          </a:p>
          <a:p>
            <a:r>
              <a:rPr lang="hr-HR" dirty="0" smtClean="0"/>
              <a:t>Redovita i pravovremena komunikacija i suradnja trenera i roditelja</a:t>
            </a:r>
          </a:p>
          <a:p>
            <a:r>
              <a:rPr lang="hr-HR" dirty="0" smtClean="0"/>
              <a:t>Redovita edukacija roditelja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762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Zaključak</a:t>
            </a:r>
            <a:endParaRPr lang="en-US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r-HR" sz="3000" dirty="0" smtClean="0"/>
              <a:t>Kao treneri smo odgovorni educirati roditelje i s njima stvoriti odnos. To znači puno komunikacije i uspostavljanje jasne strukture, da bi izbjegli nejasnoće.</a:t>
            </a:r>
          </a:p>
          <a:p>
            <a:r>
              <a:rPr lang="hr-HR" sz="3000" dirty="0" smtClean="0"/>
              <a:t>Na taj način preduhitrit ćemo sukobe i nerazumijevanja koja su posljedica nedostatka edukacije. Uloženo vrijeme će nam se vratiti kroz bolji odnos i više pomoći.</a:t>
            </a:r>
          </a:p>
          <a:p>
            <a:endParaRPr lang="hr-HR" dirty="0"/>
          </a:p>
          <a:p>
            <a:endParaRPr lang="hr-HR" dirty="0" smtClean="0"/>
          </a:p>
          <a:p>
            <a:pPr marL="0" indent="0">
              <a:buNone/>
            </a:pPr>
            <a:endParaRPr lang="hr-HR" dirty="0" smtClean="0"/>
          </a:p>
          <a:p>
            <a:pPr marL="0" indent="0">
              <a:buNone/>
            </a:pPr>
            <a:r>
              <a:rPr lang="en-US" sz="1400" dirty="0" err="1"/>
              <a:t>dipl.psih.prof</a:t>
            </a:r>
            <a:r>
              <a:rPr lang="en-US" sz="1400" dirty="0"/>
              <a:t>. </a:t>
            </a:r>
            <a:r>
              <a:rPr lang="en-US" sz="1400" dirty="0" err="1"/>
              <a:t>Petar</a:t>
            </a:r>
            <a:r>
              <a:rPr lang="en-US" sz="1400" dirty="0"/>
              <a:t> </a:t>
            </a:r>
            <a:r>
              <a:rPr lang="en-US" sz="1400" dirty="0" err="1" smtClean="0"/>
              <a:t>Nikolić</a:t>
            </a:r>
            <a:endParaRPr lang="hr-HR" sz="1400" dirty="0" smtClean="0"/>
          </a:p>
          <a:p>
            <a:pPr marL="0" indent="0">
              <a:buNone/>
            </a:pPr>
            <a:r>
              <a:rPr lang="en-US" sz="1400" dirty="0" smtClean="0">
                <a:hlinkClick r:id="rId2"/>
              </a:rPr>
              <a:t>https</a:t>
            </a:r>
            <a:r>
              <a:rPr lang="en-US" sz="1400" dirty="0">
                <a:hlinkClick r:id="rId2"/>
              </a:rPr>
              <a:t>://petarnikolic.com</a:t>
            </a:r>
            <a:r>
              <a:rPr lang="en-US" sz="1400" dirty="0" smtClean="0">
                <a:hlinkClick r:id="rId2"/>
              </a:rPr>
              <a:t>/</a:t>
            </a:r>
            <a:endParaRPr lang="en-US" sz="1400" dirty="0"/>
          </a:p>
          <a:p>
            <a:pPr marL="0" indent="0">
              <a:buNone/>
            </a:pPr>
            <a:r>
              <a:rPr lang="en-US" sz="1400" dirty="0" smtClean="0">
                <a:hlinkClick r:id="rId3"/>
              </a:rPr>
              <a:t>petar@petarnikolic.com</a:t>
            </a:r>
            <a:endParaRPr lang="en-US" sz="1400" dirty="0"/>
          </a:p>
          <a:p>
            <a:pPr marL="0" indent="0">
              <a:buNone/>
            </a:pPr>
            <a:r>
              <a:rPr lang="en-US" sz="1400" dirty="0"/>
              <a:t>092/1170961</a:t>
            </a:r>
          </a:p>
          <a:p>
            <a:endParaRPr lang="hr-HR" dirty="0" smtClean="0"/>
          </a:p>
        </p:txBody>
      </p:sp>
    </p:spTree>
    <p:extLst>
      <p:ext uri="{BB962C8B-B14F-4D97-AF65-F5344CB8AC3E}">
        <p14:creationId xmlns:p14="http://schemas.microsoft.com/office/powerpoint/2010/main" val="33922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968</TotalTime>
  <Words>455</Words>
  <Application>Microsoft Office PowerPoint</Application>
  <PresentationFormat>Široki zaslon</PresentationFormat>
  <Paragraphs>73</Paragraphs>
  <Slides>9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„Kako surađivati s roditeljima"</vt:lpstr>
      <vt:lpstr>Ciljevi</vt:lpstr>
      <vt:lpstr>Važnost uključenosti roditelja u sport</vt:lpstr>
      <vt:lpstr>Izazovi za roditelje</vt:lpstr>
      <vt:lpstr>Trenerski pogled na roditelje</vt:lpstr>
      <vt:lpstr>PowerPoint prezentacija</vt:lpstr>
      <vt:lpstr>Kako stvoriti odnos i educirati roditelje?</vt:lpstr>
      <vt:lpstr>Pravila za odnos s roditeljima</vt:lpstr>
      <vt:lpstr>Zaključak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Nikolic</dc:creator>
  <cp:lastModifiedBy>Windows User</cp:lastModifiedBy>
  <cp:revision>115</cp:revision>
  <dcterms:created xsi:type="dcterms:W3CDTF">2019-01-02T21:03:22Z</dcterms:created>
  <dcterms:modified xsi:type="dcterms:W3CDTF">2021-11-29T15:43:31Z</dcterms:modified>
</cp:coreProperties>
</file>